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495" r:id="rId3"/>
    <p:sldId id="514" r:id="rId4"/>
    <p:sldId id="530" r:id="rId5"/>
    <p:sldId id="529" r:id="rId6"/>
    <p:sldId id="630" r:id="rId7"/>
    <p:sldId id="631" r:id="rId8"/>
    <p:sldId id="619" r:id="rId9"/>
    <p:sldId id="632" r:id="rId10"/>
    <p:sldId id="633" r:id="rId11"/>
    <p:sldId id="635" r:id="rId12"/>
    <p:sldId id="634" r:id="rId13"/>
    <p:sldId id="636" r:id="rId14"/>
    <p:sldId id="637" r:id="rId15"/>
    <p:sldId id="638" r:id="rId16"/>
    <p:sldId id="63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945200"/>
    <a:srgbClr val="FF7E79"/>
    <a:srgbClr val="FF85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167"/>
    <p:restoredTop sz="89324"/>
  </p:normalViewPr>
  <p:slideViewPr>
    <p:cSldViewPr snapToGrid="0" snapToObjects="1">
      <p:cViewPr>
        <p:scale>
          <a:sx n="146" d="100"/>
          <a:sy n="146" d="100"/>
        </p:scale>
        <p:origin x="-17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ABD162-6B73-7142-810F-4F63838E9213}" type="datetimeFigureOut">
              <a:rPr lang="en-US" smtClean="0"/>
              <a:t>10/12/21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670FCF-4CDF-304B-B60A-E1683746B11D}" type="slidenum">
              <a:rPr lang="en-US" smtClean="0"/>
              <a:t>‹#›</a:t>
            </a:fld>
            <a:endParaRPr lang="en-US"/>
          </a:p>
        </p:txBody>
      </p:sp>
    </p:spTree>
    <p:extLst>
      <p:ext uri="{BB962C8B-B14F-4D97-AF65-F5344CB8AC3E}">
        <p14:creationId xmlns:p14="http://schemas.microsoft.com/office/powerpoint/2010/main" val="2365168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dirty="0">
                <a:latin typeface="Helvetica" pitchFamily="2" charset="0"/>
              </a:rPr>
              <a:t>To assess the heterogeneity of the undifferentiated HACAPs, we focus on just the results of the undifferentiated samples.  permanent aspects in a cell’s identity as its </a:t>
            </a:r>
            <a:r>
              <a:rPr lang="en-US" sz="1200" b="1" i="1" dirty="0">
                <a:latin typeface="Helvetica" pitchFamily="2" charset="0"/>
              </a:rPr>
              <a:t>type</a:t>
            </a:r>
            <a:r>
              <a:rPr lang="en-US" sz="1200" dirty="0">
                <a:latin typeface="Helvetica" pitchFamily="2" charset="0"/>
              </a:rPr>
              <a:t> and the more transient elements as its </a:t>
            </a:r>
            <a:r>
              <a:rPr lang="en-US" sz="1200" b="1" i="1" dirty="0">
                <a:latin typeface="Helvetica" pitchFamily="2" charset="0"/>
              </a:rPr>
              <a:t>state</a:t>
            </a:r>
            <a:endParaRPr lang="en-US" dirty="0"/>
          </a:p>
        </p:txBody>
      </p:sp>
      <p:sp>
        <p:nvSpPr>
          <p:cNvPr id="4" name="Slide Number Placeholder 3"/>
          <p:cNvSpPr>
            <a:spLocks noGrp="1"/>
          </p:cNvSpPr>
          <p:nvPr>
            <p:ph type="sldNum" sz="quarter" idx="5"/>
          </p:nvPr>
        </p:nvSpPr>
        <p:spPr/>
        <p:txBody>
          <a:bodyPr/>
          <a:lstStyle/>
          <a:p>
            <a:fld id="{3D36A052-3FA3-724B-883C-BB9B2B2A8465}" type="slidenum">
              <a:rPr lang="en-US" smtClean="0"/>
              <a:t>2</a:t>
            </a:fld>
            <a:endParaRPr lang="en-US"/>
          </a:p>
        </p:txBody>
      </p:sp>
    </p:spTree>
    <p:extLst>
      <p:ext uri="{BB962C8B-B14F-4D97-AF65-F5344CB8AC3E}">
        <p14:creationId xmlns:p14="http://schemas.microsoft.com/office/powerpoint/2010/main" val="8656710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Helvetica" pitchFamily="2" charset="0"/>
              </a:rPr>
              <a:t>Top right inset, differentiation endpoints as high density regions on the manifold after forward Markov process with velocity-based transition probabilities; the root of the branching tree is identified simulating the process in the reverse direction. Bottom right inset, summary schematic of the RNA velocity field, and expression of the transcription factor </a:t>
            </a:r>
            <a:r>
              <a:rPr lang="en-US" i="1" dirty="0">
                <a:latin typeface="Helvetica" pitchFamily="2" charset="0"/>
              </a:rPr>
              <a:t>Prox1</a:t>
            </a:r>
            <a:r>
              <a:rPr lang="en-US" dirty="0">
                <a:latin typeface="Helvetica" pitchFamily="2" charset="0"/>
              </a:rPr>
              <a:t>.</a:t>
            </a:r>
          </a:p>
          <a:p>
            <a:endParaRPr lang="en-US" dirty="0"/>
          </a:p>
          <a:p>
            <a:r>
              <a:rPr lang="en-US" sz="1200" b="0" i="0" kern="1200" dirty="0">
                <a:solidFill>
                  <a:schemeClr val="tx1"/>
                </a:solidFill>
                <a:effectLst/>
                <a:latin typeface="+mn-lt"/>
                <a:ea typeface="+mn-ea"/>
                <a:cs typeface="+mn-cs"/>
              </a:rPr>
              <a:t>spliced and </a:t>
            </a:r>
            <a:r>
              <a:rPr lang="en-US" sz="1200" b="0" i="0" kern="1200" dirty="0" err="1">
                <a:solidFill>
                  <a:schemeClr val="tx1"/>
                </a:solidFill>
                <a:effectLst/>
                <a:latin typeface="+mn-lt"/>
                <a:ea typeface="+mn-ea"/>
                <a:cs typeface="+mn-cs"/>
              </a:rPr>
              <a:t>unspliced</a:t>
            </a:r>
            <a:r>
              <a:rPr lang="en-US" sz="1200" b="0" i="0" kern="1200" dirty="0">
                <a:solidFill>
                  <a:schemeClr val="tx1"/>
                </a:solidFill>
                <a:effectLst/>
                <a:latin typeface="+mn-lt"/>
                <a:ea typeface="+mn-ea"/>
                <a:cs typeface="+mn-cs"/>
              </a:rPr>
              <a:t> RNA abundances are jointly modeled in order to infer a ‘direction of change’ and thereby a future state for each cell in the gene expression space.</a:t>
            </a:r>
            <a:endParaRPr lang="en-US" dirty="0"/>
          </a:p>
        </p:txBody>
      </p:sp>
      <p:sp>
        <p:nvSpPr>
          <p:cNvPr id="4" name="Slide Number Placeholder 3"/>
          <p:cNvSpPr>
            <a:spLocks noGrp="1"/>
          </p:cNvSpPr>
          <p:nvPr>
            <p:ph type="sldNum" sz="quarter" idx="5"/>
          </p:nvPr>
        </p:nvSpPr>
        <p:spPr/>
        <p:txBody>
          <a:bodyPr/>
          <a:lstStyle/>
          <a:p>
            <a:fld id="{3D36A052-3FA3-724B-883C-BB9B2B2A8465}" type="slidenum">
              <a:rPr lang="en-US" smtClean="0"/>
              <a:t>5</a:t>
            </a:fld>
            <a:endParaRPr lang="en-US"/>
          </a:p>
        </p:txBody>
      </p:sp>
    </p:spTree>
    <p:extLst>
      <p:ext uri="{BB962C8B-B14F-4D97-AF65-F5344CB8AC3E}">
        <p14:creationId xmlns:p14="http://schemas.microsoft.com/office/powerpoint/2010/main" val="6950173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We look for traces that range between 400 – 1000bp with a significant amount of inserts that are </a:t>
            </a:r>
            <a:r>
              <a:rPr lang="en-US" sz="1200" b="1" dirty="0">
                <a:latin typeface="Helvetica" pitchFamily="2" charset="0"/>
              </a:rPr>
              <a:t>400 – 600bp </a:t>
            </a:r>
            <a:r>
              <a:rPr lang="en-US" sz="1200" dirty="0">
                <a:latin typeface="Helvetica" pitchFamily="2" charset="0"/>
              </a:rPr>
              <a:t>in length. Inserts in this size range are optimal for cluster formation in Illumina® </a:t>
            </a:r>
            <a:r>
              <a:rPr lang="en-US" sz="1200" dirty="0" err="1">
                <a:latin typeface="Helvetica" pitchFamily="2" charset="0"/>
              </a:rPr>
              <a:t>flowcells</a:t>
            </a:r>
            <a:r>
              <a:rPr lang="en-US" sz="1200" dirty="0">
                <a:latin typeface="Helvetica" pitchFamily="2" charset="0"/>
              </a:rPr>
              <a:t>.</a:t>
            </a:r>
          </a:p>
          <a:p>
            <a:endParaRPr lang="en-US" dirty="0"/>
          </a:p>
        </p:txBody>
      </p:sp>
      <p:sp>
        <p:nvSpPr>
          <p:cNvPr id="4" name="Slide Number Placeholder 3"/>
          <p:cNvSpPr>
            <a:spLocks noGrp="1"/>
          </p:cNvSpPr>
          <p:nvPr>
            <p:ph type="sldNum" sz="quarter" idx="5"/>
          </p:nvPr>
        </p:nvSpPr>
        <p:spPr/>
        <p:txBody>
          <a:bodyPr/>
          <a:lstStyle/>
          <a:p>
            <a:fld id="{A9670FCF-4CDF-304B-B60A-E1683746B11D}" type="slidenum">
              <a:rPr lang="en-US" smtClean="0"/>
              <a:t>8</a:t>
            </a:fld>
            <a:endParaRPr lang="en-US"/>
          </a:p>
        </p:txBody>
      </p:sp>
    </p:spTree>
    <p:extLst>
      <p:ext uri="{BB962C8B-B14F-4D97-AF65-F5344CB8AC3E}">
        <p14:creationId xmlns:p14="http://schemas.microsoft.com/office/powerpoint/2010/main" val="14319004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093BD-8191-6447-984A-C6D5F8A58EC1}"/>
              </a:ext>
            </a:extLst>
          </p:cNvPr>
          <p:cNvSpPr>
            <a:spLocks noGrp="1"/>
          </p:cNvSpPr>
          <p:nvPr>
            <p:ph type="ctrTitle"/>
          </p:nvPr>
        </p:nvSpPr>
        <p:spPr>
          <a:xfrm>
            <a:off x="1524000" y="1122363"/>
            <a:ext cx="9144000" cy="2387600"/>
          </a:xfrm>
        </p:spPr>
        <p:txBody>
          <a:bodyPr anchor="b">
            <a:norm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1F259A0-2639-404F-936E-D601418792F5}"/>
              </a:ext>
            </a:extLst>
          </p:cNvPr>
          <p:cNvSpPr>
            <a:spLocks noGrp="1"/>
          </p:cNvSpPr>
          <p:nvPr>
            <p:ph type="subTitle" idx="1"/>
          </p:nvPr>
        </p:nvSpPr>
        <p:spPr>
          <a:xfrm>
            <a:off x="1524000" y="3602038"/>
            <a:ext cx="9144000" cy="1655762"/>
          </a:xfrm>
        </p:spPr>
        <p:txBody>
          <a:bodyPr>
            <a:normAutofit/>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DCFA3E0-4100-D94C-B56E-048F34CD997F}"/>
              </a:ext>
            </a:extLst>
          </p:cNvPr>
          <p:cNvSpPr>
            <a:spLocks noGrp="1"/>
          </p:cNvSpPr>
          <p:nvPr>
            <p:ph type="dt" sz="half" idx="10"/>
          </p:nvPr>
        </p:nvSpPr>
        <p:spPr/>
        <p:txBody>
          <a:bodyPr/>
          <a:lstStyle/>
          <a:p>
            <a:fld id="{FFD5FC0E-A585-2B4A-9212-4C351361F9D1}" type="datetimeFigureOut">
              <a:rPr lang="en-US" smtClean="0"/>
              <a:t>10/12/21</a:t>
            </a:fld>
            <a:endParaRPr lang="en-US"/>
          </a:p>
        </p:txBody>
      </p:sp>
      <p:sp>
        <p:nvSpPr>
          <p:cNvPr id="5" name="Footer Placeholder 4">
            <a:extLst>
              <a:ext uri="{FF2B5EF4-FFF2-40B4-BE49-F238E27FC236}">
                <a16:creationId xmlns:a16="http://schemas.microsoft.com/office/drawing/2014/main" id="{6E6DB3A0-DB4E-6541-862D-7FD75DD685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B33756-A396-4241-A22C-2EA882583C98}"/>
              </a:ext>
            </a:extLst>
          </p:cNvPr>
          <p:cNvSpPr>
            <a:spLocks noGrp="1"/>
          </p:cNvSpPr>
          <p:nvPr>
            <p:ph type="sldNum" sz="quarter" idx="12"/>
          </p:nvPr>
        </p:nvSpPr>
        <p:spPr/>
        <p:txBody>
          <a:bodyPr/>
          <a:lstStyle/>
          <a:p>
            <a:fld id="{A2E126F4-8996-384D-A587-E53115D74010}" type="slidenum">
              <a:rPr lang="en-US" smtClean="0"/>
              <a:t>‹#›</a:t>
            </a:fld>
            <a:endParaRPr lang="en-US"/>
          </a:p>
        </p:txBody>
      </p:sp>
    </p:spTree>
    <p:extLst>
      <p:ext uri="{BB962C8B-B14F-4D97-AF65-F5344CB8AC3E}">
        <p14:creationId xmlns:p14="http://schemas.microsoft.com/office/powerpoint/2010/main" val="28256172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D765F-9B9F-8B4B-B3A9-7E07A7976DB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E5AC07F-8640-4E43-9BE8-73044828112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3352C6-7598-A74C-BA71-4AD93F09C646}"/>
              </a:ext>
            </a:extLst>
          </p:cNvPr>
          <p:cNvSpPr>
            <a:spLocks noGrp="1"/>
          </p:cNvSpPr>
          <p:nvPr>
            <p:ph type="dt" sz="half" idx="10"/>
          </p:nvPr>
        </p:nvSpPr>
        <p:spPr/>
        <p:txBody>
          <a:bodyPr/>
          <a:lstStyle/>
          <a:p>
            <a:fld id="{FFD5FC0E-A585-2B4A-9212-4C351361F9D1}" type="datetimeFigureOut">
              <a:rPr lang="en-US" smtClean="0"/>
              <a:t>10/12/21</a:t>
            </a:fld>
            <a:endParaRPr lang="en-US"/>
          </a:p>
        </p:txBody>
      </p:sp>
      <p:sp>
        <p:nvSpPr>
          <p:cNvPr id="5" name="Footer Placeholder 4">
            <a:extLst>
              <a:ext uri="{FF2B5EF4-FFF2-40B4-BE49-F238E27FC236}">
                <a16:creationId xmlns:a16="http://schemas.microsoft.com/office/drawing/2014/main" id="{C20F377A-F326-A242-A073-CFFCD4A117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DF08AE-10BB-9142-970D-9C1F3298068F}"/>
              </a:ext>
            </a:extLst>
          </p:cNvPr>
          <p:cNvSpPr>
            <a:spLocks noGrp="1"/>
          </p:cNvSpPr>
          <p:nvPr>
            <p:ph type="sldNum" sz="quarter" idx="12"/>
          </p:nvPr>
        </p:nvSpPr>
        <p:spPr/>
        <p:txBody>
          <a:bodyPr/>
          <a:lstStyle/>
          <a:p>
            <a:fld id="{A2E126F4-8996-384D-A587-E53115D74010}" type="slidenum">
              <a:rPr lang="en-US" smtClean="0"/>
              <a:t>‹#›</a:t>
            </a:fld>
            <a:endParaRPr lang="en-US"/>
          </a:p>
        </p:txBody>
      </p:sp>
    </p:spTree>
    <p:extLst>
      <p:ext uri="{BB962C8B-B14F-4D97-AF65-F5344CB8AC3E}">
        <p14:creationId xmlns:p14="http://schemas.microsoft.com/office/powerpoint/2010/main" val="26250519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03FC95B-9FD4-FB45-8AF9-F52AEBFF9D8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46A35D6-9657-DA4A-A396-98E07DF258A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FE594B-4E0D-8C4E-8DDE-469AA716730D}"/>
              </a:ext>
            </a:extLst>
          </p:cNvPr>
          <p:cNvSpPr>
            <a:spLocks noGrp="1"/>
          </p:cNvSpPr>
          <p:nvPr>
            <p:ph type="dt" sz="half" idx="10"/>
          </p:nvPr>
        </p:nvSpPr>
        <p:spPr/>
        <p:txBody>
          <a:bodyPr/>
          <a:lstStyle/>
          <a:p>
            <a:fld id="{FFD5FC0E-A585-2B4A-9212-4C351361F9D1}" type="datetimeFigureOut">
              <a:rPr lang="en-US" smtClean="0"/>
              <a:t>10/12/21</a:t>
            </a:fld>
            <a:endParaRPr lang="en-US"/>
          </a:p>
        </p:txBody>
      </p:sp>
      <p:sp>
        <p:nvSpPr>
          <p:cNvPr id="5" name="Footer Placeholder 4">
            <a:extLst>
              <a:ext uri="{FF2B5EF4-FFF2-40B4-BE49-F238E27FC236}">
                <a16:creationId xmlns:a16="http://schemas.microsoft.com/office/drawing/2014/main" id="{1981D4E9-D200-9543-8B2F-1A2FFF562A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6586B2-1533-E649-B934-F7DA36A9B28B}"/>
              </a:ext>
            </a:extLst>
          </p:cNvPr>
          <p:cNvSpPr>
            <a:spLocks noGrp="1"/>
          </p:cNvSpPr>
          <p:nvPr>
            <p:ph type="sldNum" sz="quarter" idx="12"/>
          </p:nvPr>
        </p:nvSpPr>
        <p:spPr/>
        <p:txBody>
          <a:bodyPr/>
          <a:lstStyle/>
          <a:p>
            <a:fld id="{A2E126F4-8996-384D-A587-E53115D74010}" type="slidenum">
              <a:rPr lang="en-US" smtClean="0"/>
              <a:t>‹#›</a:t>
            </a:fld>
            <a:endParaRPr lang="en-US"/>
          </a:p>
        </p:txBody>
      </p:sp>
    </p:spTree>
    <p:extLst>
      <p:ext uri="{BB962C8B-B14F-4D97-AF65-F5344CB8AC3E}">
        <p14:creationId xmlns:p14="http://schemas.microsoft.com/office/powerpoint/2010/main" val="28351155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83AAD-2219-AB4B-909E-C0D39B922036}"/>
              </a:ext>
            </a:extLst>
          </p:cNvPr>
          <p:cNvSpPr>
            <a:spLocks noGrp="1"/>
          </p:cNvSpPr>
          <p:nvPr>
            <p:ph type="title"/>
          </p:nvPr>
        </p:nvSpPr>
        <p:spPr/>
        <p:txBody>
          <a:bodyPr>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61C0BED-E87B-8A4F-B3FC-A3947670E42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6A4327-AB40-E94F-A2E2-C0C072E9C04B}"/>
              </a:ext>
            </a:extLst>
          </p:cNvPr>
          <p:cNvSpPr>
            <a:spLocks noGrp="1"/>
          </p:cNvSpPr>
          <p:nvPr>
            <p:ph type="dt" sz="half" idx="10"/>
          </p:nvPr>
        </p:nvSpPr>
        <p:spPr/>
        <p:txBody>
          <a:bodyPr/>
          <a:lstStyle/>
          <a:p>
            <a:fld id="{FFD5FC0E-A585-2B4A-9212-4C351361F9D1}" type="datetimeFigureOut">
              <a:rPr lang="en-US" smtClean="0"/>
              <a:t>10/12/21</a:t>
            </a:fld>
            <a:endParaRPr lang="en-US"/>
          </a:p>
        </p:txBody>
      </p:sp>
      <p:sp>
        <p:nvSpPr>
          <p:cNvPr id="5" name="Footer Placeholder 4">
            <a:extLst>
              <a:ext uri="{FF2B5EF4-FFF2-40B4-BE49-F238E27FC236}">
                <a16:creationId xmlns:a16="http://schemas.microsoft.com/office/drawing/2014/main" id="{A96B81FB-04FF-3648-9312-5C5811CCC3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40D8FC-26D9-D94F-A4B8-DDDBF3BB17B7}"/>
              </a:ext>
            </a:extLst>
          </p:cNvPr>
          <p:cNvSpPr>
            <a:spLocks noGrp="1"/>
          </p:cNvSpPr>
          <p:nvPr>
            <p:ph type="sldNum" sz="quarter" idx="12"/>
          </p:nvPr>
        </p:nvSpPr>
        <p:spPr/>
        <p:txBody>
          <a:bodyPr/>
          <a:lstStyle/>
          <a:p>
            <a:fld id="{A2E126F4-8996-384D-A587-E53115D74010}" type="slidenum">
              <a:rPr lang="en-US" smtClean="0"/>
              <a:t>‹#›</a:t>
            </a:fld>
            <a:endParaRPr lang="en-US"/>
          </a:p>
        </p:txBody>
      </p:sp>
    </p:spTree>
    <p:extLst>
      <p:ext uri="{BB962C8B-B14F-4D97-AF65-F5344CB8AC3E}">
        <p14:creationId xmlns:p14="http://schemas.microsoft.com/office/powerpoint/2010/main" val="2522034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B4505-573B-2046-A60E-D84DAD1DD64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BB540FA-DB3C-0E4E-A665-732D0E8713E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C0D112E-803C-8342-A4F9-78FF6E772466}"/>
              </a:ext>
            </a:extLst>
          </p:cNvPr>
          <p:cNvSpPr>
            <a:spLocks noGrp="1"/>
          </p:cNvSpPr>
          <p:nvPr>
            <p:ph type="dt" sz="half" idx="10"/>
          </p:nvPr>
        </p:nvSpPr>
        <p:spPr/>
        <p:txBody>
          <a:bodyPr/>
          <a:lstStyle/>
          <a:p>
            <a:fld id="{FFD5FC0E-A585-2B4A-9212-4C351361F9D1}" type="datetimeFigureOut">
              <a:rPr lang="en-US" smtClean="0"/>
              <a:t>10/12/21</a:t>
            </a:fld>
            <a:endParaRPr lang="en-US"/>
          </a:p>
        </p:txBody>
      </p:sp>
      <p:sp>
        <p:nvSpPr>
          <p:cNvPr id="5" name="Footer Placeholder 4">
            <a:extLst>
              <a:ext uri="{FF2B5EF4-FFF2-40B4-BE49-F238E27FC236}">
                <a16:creationId xmlns:a16="http://schemas.microsoft.com/office/drawing/2014/main" id="{72814262-AEA1-5D4B-855C-56D180F350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7C5FBB-3AAC-8B41-A5C3-65366A61F5E9}"/>
              </a:ext>
            </a:extLst>
          </p:cNvPr>
          <p:cNvSpPr>
            <a:spLocks noGrp="1"/>
          </p:cNvSpPr>
          <p:nvPr>
            <p:ph type="sldNum" sz="quarter" idx="12"/>
          </p:nvPr>
        </p:nvSpPr>
        <p:spPr/>
        <p:txBody>
          <a:bodyPr/>
          <a:lstStyle/>
          <a:p>
            <a:fld id="{A2E126F4-8996-384D-A587-E53115D74010}" type="slidenum">
              <a:rPr lang="en-US" smtClean="0"/>
              <a:t>‹#›</a:t>
            </a:fld>
            <a:endParaRPr lang="en-US"/>
          </a:p>
        </p:txBody>
      </p:sp>
    </p:spTree>
    <p:extLst>
      <p:ext uri="{BB962C8B-B14F-4D97-AF65-F5344CB8AC3E}">
        <p14:creationId xmlns:p14="http://schemas.microsoft.com/office/powerpoint/2010/main" val="1749765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860711-1323-DF47-B163-490FF97BAD5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A6D529-716E-284F-B0FC-BFF6BEAA2BC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F2D64FC-FB1A-D643-A61E-5B02BDAD71C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ED96E4D-E6E0-8C4A-9690-47174384F842}"/>
              </a:ext>
            </a:extLst>
          </p:cNvPr>
          <p:cNvSpPr>
            <a:spLocks noGrp="1"/>
          </p:cNvSpPr>
          <p:nvPr>
            <p:ph type="dt" sz="half" idx="10"/>
          </p:nvPr>
        </p:nvSpPr>
        <p:spPr/>
        <p:txBody>
          <a:bodyPr/>
          <a:lstStyle/>
          <a:p>
            <a:fld id="{FFD5FC0E-A585-2B4A-9212-4C351361F9D1}" type="datetimeFigureOut">
              <a:rPr lang="en-US" smtClean="0"/>
              <a:t>10/12/21</a:t>
            </a:fld>
            <a:endParaRPr lang="en-US"/>
          </a:p>
        </p:txBody>
      </p:sp>
      <p:sp>
        <p:nvSpPr>
          <p:cNvPr id="6" name="Footer Placeholder 5">
            <a:extLst>
              <a:ext uri="{FF2B5EF4-FFF2-40B4-BE49-F238E27FC236}">
                <a16:creationId xmlns:a16="http://schemas.microsoft.com/office/drawing/2014/main" id="{254101DD-FF36-9A45-867A-7332CBE47D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115BB5-D526-3548-AF17-4D7DCD5A02D9}"/>
              </a:ext>
            </a:extLst>
          </p:cNvPr>
          <p:cNvSpPr>
            <a:spLocks noGrp="1"/>
          </p:cNvSpPr>
          <p:nvPr>
            <p:ph type="sldNum" sz="quarter" idx="12"/>
          </p:nvPr>
        </p:nvSpPr>
        <p:spPr/>
        <p:txBody>
          <a:bodyPr/>
          <a:lstStyle/>
          <a:p>
            <a:fld id="{A2E126F4-8996-384D-A587-E53115D74010}" type="slidenum">
              <a:rPr lang="en-US" smtClean="0"/>
              <a:t>‹#›</a:t>
            </a:fld>
            <a:endParaRPr lang="en-US"/>
          </a:p>
        </p:txBody>
      </p:sp>
    </p:spTree>
    <p:extLst>
      <p:ext uri="{BB962C8B-B14F-4D97-AF65-F5344CB8AC3E}">
        <p14:creationId xmlns:p14="http://schemas.microsoft.com/office/powerpoint/2010/main" val="1975525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F8B5-125B-E14C-9E55-D77C5BFC74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DA79751-2FF2-C543-84A7-AA0CF6B678E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B0E8BA7-ACC0-D240-8876-E976331E3D0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A11517E-9925-5644-BB10-23B11AA7F4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8EDB185-27C6-C340-A49A-1016EED201C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2A29F7-A26D-AE46-B9CF-E9BDD958C332}"/>
              </a:ext>
            </a:extLst>
          </p:cNvPr>
          <p:cNvSpPr>
            <a:spLocks noGrp="1"/>
          </p:cNvSpPr>
          <p:nvPr>
            <p:ph type="dt" sz="half" idx="10"/>
          </p:nvPr>
        </p:nvSpPr>
        <p:spPr/>
        <p:txBody>
          <a:bodyPr/>
          <a:lstStyle/>
          <a:p>
            <a:fld id="{FFD5FC0E-A585-2B4A-9212-4C351361F9D1}" type="datetimeFigureOut">
              <a:rPr lang="en-US" smtClean="0"/>
              <a:t>10/12/21</a:t>
            </a:fld>
            <a:endParaRPr lang="en-US"/>
          </a:p>
        </p:txBody>
      </p:sp>
      <p:sp>
        <p:nvSpPr>
          <p:cNvPr id="8" name="Footer Placeholder 7">
            <a:extLst>
              <a:ext uri="{FF2B5EF4-FFF2-40B4-BE49-F238E27FC236}">
                <a16:creationId xmlns:a16="http://schemas.microsoft.com/office/drawing/2014/main" id="{FB96E724-C855-CA4D-9EDB-C67F894373A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34D4C4C-4A3E-F542-BF32-36C8624CEDAF}"/>
              </a:ext>
            </a:extLst>
          </p:cNvPr>
          <p:cNvSpPr>
            <a:spLocks noGrp="1"/>
          </p:cNvSpPr>
          <p:nvPr>
            <p:ph type="sldNum" sz="quarter" idx="12"/>
          </p:nvPr>
        </p:nvSpPr>
        <p:spPr/>
        <p:txBody>
          <a:bodyPr/>
          <a:lstStyle/>
          <a:p>
            <a:fld id="{A2E126F4-8996-384D-A587-E53115D74010}" type="slidenum">
              <a:rPr lang="en-US" smtClean="0"/>
              <a:t>‹#›</a:t>
            </a:fld>
            <a:endParaRPr lang="en-US"/>
          </a:p>
        </p:txBody>
      </p:sp>
    </p:spTree>
    <p:extLst>
      <p:ext uri="{BB962C8B-B14F-4D97-AF65-F5344CB8AC3E}">
        <p14:creationId xmlns:p14="http://schemas.microsoft.com/office/powerpoint/2010/main" val="40412305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B6E65-D6D0-3E48-8451-B628FF4247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6967DA0-E02D-CC47-8529-D6D835D73F4F}"/>
              </a:ext>
            </a:extLst>
          </p:cNvPr>
          <p:cNvSpPr>
            <a:spLocks noGrp="1"/>
          </p:cNvSpPr>
          <p:nvPr>
            <p:ph type="dt" sz="half" idx="10"/>
          </p:nvPr>
        </p:nvSpPr>
        <p:spPr/>
        <p:txBody>
          <a:bodyPr/>
          <a:lstStyle/>
          <a:p>
            <a:fld id="{FFD5FC0E-A585-2B4A-9212-4C351361F9D1}" type="datetimeFigureOut">
              <a:rPr lang="en-US" smtClean="0"/>
              <a:t>10/12/21</a:t>
            </a:fld>
            <a:endParaRPr lang="en-US"/>
          </a:p>
        </p:txBody>
      </p:sp>
      <p:sp>
        <p:nvSpPr>
          <p:cNvPr id="4" name="Footer Placeholder 3">
            <a:extLst>
              <a:ext uri="{FF2B5EF4-FFF2-40B4-BE49-F238E27FC236}">
                <a16:creationId xmlns:a16="http://schemas.microsoft.com/office/drawing/2014/main" id="{BA2FFBD7-2529-CF45-A341-D47F8B16A21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03E3AE2-C176-A84A-A295-F4478DB86E6E}"/>
              </a:ext>
            </a:extLst>
          </p:cNvPr>
          <p:cNvSpPr>
            <a:spLocks noGrp="1"/>
          </p:cNvSpPr>
          <p:nvPr>
            <p:ph type="sldNum" sz="quarter" idx="12"/>
          </p:nvPr>
        </p:nvSpPr>
        <p:spPr/>
        <p:txBody>
          <a:bodyPr/>
          <a:lstStyle/>
          <a:p>
            <a:fld id="{A2E126F4-8996-384D-A587-E53115D74010}" type="slidenum">
              <a:rPr lang="en-US" smtClean="0"/>
              <a:t>‹#›</a:t>
            </a:fld>
            <a:endParaRPr lang="en-US"/>
          </a:p>
        </p:txBody>
      </p:sp>
    </p:spTree>
    <p:extLst>
      <p:ext uri="{BB962C8B-B14F-4D97-AF65-F5344CB8AC3E}">
        <p14:creationId xmlns:p14="http://schemas.microsoft.com/office/powerpoint/2010/main" val="3474621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18D997-9038-1748-9ECF-AC5CE0DC19C1}"/>
              </a:ext>
            </a:extLst>
          </p:cNvPr>
          <p:cNvSpPr>
            <a:spLocks noGrp="1"/>
          </p:cNvSpPr>
          <p:nvPr>
            <p:ph type="dt" sz="half" idx="10"/>
          </p:nvPr>
        </p:nvSpPr>
        <p:spPr/>
        <p:txBody>
          <a:bodyPr/>
          <a:lstStyle/>
          <a:p>
            <a:fld id="{FFD5FC0E-A585-2B4A-9212-4C351361F9D1}" type="datetimeFigureOut">
              <a:rPr lang="en-US" smtClean="0"/>
              <a:t>10/12/21</a:t>
            </a:fld>
            <a:endParaRPr lang="en-US"/>
          </a:p>
        </p:txBody>
      </p:sp>
      <p:sp>
        <p:nvSpPr>
          <p:cNvPr id="3" name="Footer Placeholder 2">
            <a:extLst>
              <a:ext uri="{FF2B5EF4-FFF2-40B4-BE49-F238E27FC236}">
                <a16:creationId xmlns:a16="http://schemas.microsoft.com/office/drawing/2014/main" id="{50963D9D-45A8-074E-82C8-43573747E58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8CA0F33-238F-C84A-93C8-655BE36EE759}"/>
              </a:ext>
            </a:extLst>
          </p:cNvPr>
          <p:cNvSpPr>
            <a:spLocks noGrp="1"/>
          </p:cNvSpPr>
          <p:nvPr>
            <p:ph type="sldNum" sz="quarter" idx="12"/>
          </p:nvPr>
        </p:nvSpPr>
        <p:spPr/>
        <p:txBody>
          <a:bodyPr/>
          <a:lstStyle/>
          <a:p>
            <a:fld id="{A2E126F4-8996-384D-A587-E53115D74010}" type="slidenum">
              <a:rPr lang="en-US" smtClean="0"/>
              <a:t>‹#›</a:t>
            </a:fld>
            <a:endParaRPr lang="en-US"/>
          </a:p>
        </p:txBody>
      </p:sp>
    </p:spTree>
    <p:extLst>
      <p:ext uri="{BB962C8B-B14F-4D97-AF65-F5344CB8AC3E}">
        <p14:creationId xmlns:p14="http://schemas.microsoft.com/office/powerpoint/2010/main" val="1664441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41EA1-658E-EF4D-97D7-AD9D48C4A1E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F007E72-7B41-2846-B8D1-5886AA7246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B0DBFBE-8C25-8A44-B458-45270E994C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0DA7308-8FEE-C848-9199-D3C982887BD5}"/>
              </a:ext>
            </a:extLst>
          </p:cNvPr>
          <p:cNvSpPr>
            <a:spLocks noGrp="1"/>
          </p:cNvSpPr>
          <p:nvPr>
            <p:ph type="dt" sz="half" idx="10"/>
          </p:nvPr>
        </p:nvSpPr>
        <p:spPr/>
        <p:txBody>
          <a:bodyPr/>
          <a:lstStyle/>
          <a:p>
            <a:fld id="{FFD5FC0E-A585-2B4A-9212-4C351361F9D1}" type="datetimeFigureOut">
              <a:rPr lang="en-US" smtClean="0"/>
              <a:t>10/12/21</a:t>
            </a:fld>
            <a:endParaRPr lang="en-US"/>
          </a:p>
        </p:txBody>
      </p:sp>
      <p:sp>
        <p:nvSpPr>
          <p:cNvPr id="6" name="Footer Placeholder 5">
            <a:extLst>
              <a:ext uri="{FF2B5EF4-FFF2-40B4-BE49-F238E27FC236}">
                <a16:creationId xmlns:a16="http://schemas.microsoft.com/office/drawing/2014/main" id="{20775DB1-8C67-0049-99E9-66D87836DB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6A9B6D-769B-B04C-B947-72AC4E0AACF7}"/>
              </a:ext>
            </a:extLst>
          </p:cNvPr>
          <p:cNvSpPr>
            <a:spLocks noGrp="1"/>
          </p:cNvSpPr>
          <p:nvPr>
            <p:ph type="sldNum" sz="quarter" idx="12"/>
          </p:nvPr>
        </p:nvSpPr>
        <p:spPr/>
        <p:txBody>
          <a:bodyPr/>
          <a:lstStyle/>
          <a:p>
            <a:fld id="{A2E126F4-8996-384D-A587-E53115D74010}" type="slidenum">
              <a:rPr lang="en-US" smtClean="0"/>
              <a:t>‹#›</a:t>
            </a:fld>
            <a:endParaRPr lang="en-US"/>
          </a:p>
        </p:txBody>
      </p:sp>
    </p:spTree>
    <p:extLst>
      <p:ext uri="{BB962C8B-B14F-4D97-AF65-F5344CB8AC3E}">
        <p14:creationId xmlns:p14="http://schemas.microsoft.com/office/powerpoint/2010/main" val="1130729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8375A-1AF4-3B40-831C-9CDB334336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5B642D9-F419-BB49-8630-61EDDCFD2AD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19A1C98E-32A2-0247-B8E6-31DC7541D1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98932F-1477-4745-AFA3-B6847F692992}"/>
              </a:ext>
            </a:extLst>
          </p:cNvPr>
          <p:cNvSpPr>
            <a:spLocks noGrp="1"/>
          </p:cNvSpPr>
          <p:nvPr>
            <p:ph type="dt" sz="half" idx="10"/>
          </p:nvPr>
        </p:nvSpPr>
        <p:spPr/>
        <p:txBody>
          <a:bodyPr/>
          <a:lstStyle/>
          <a:p>
            <a:fld id="{FFD5FC0E-A585-2B4A-9212-4C351361F9D1}" type="datetimeFigureOut">
              <a:rPr lang="en-US" smtClean="0"/>
              <a:t>10/12/21</a:t>
            </a:fld>
            <a:endParaRPr lang="en-US"/>
          </a:p>
        </p:txBody>
      </p:sp>
      <p:sp>
        <p:nvSpPr>
          <p:cNvPr id="6" name="Footer Placeholder 5">
            <a:extLst>
              <a:ext uri="{FF2B5EF4-FFF2-40B4-BE49-F238E27FC236}">
                <a16:creationId xmlns:a16="http://schemas.microsoft.com/office/drawing/2014/main" id="{3052B635-E5F0-A74F-A8D1-599066A5C7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9C7E7C-3D14-054F-A6DE-2C76B0019239}"/>
              </a:ext>
            </a:extLst>
          </p:cNvPr>
          <p:cNvSpPr>
            <a:spLocks noGrp="1"/>
          </p:cNvSpPr>
          <p:nvPr>
            <p:ph type="sldNum" sz="quarter" idx="12"/>
          </p:nvPr>
        </p:nvSpPr>
        <p:spPr/>
        <p:txBody>
          <a:bodyPr/>
          <a:lstStyle/>
          <a:p>
            <a:fld id="{A2E126F4-8996-384D-A587-E53115D74010}" type="slidenum">
              <a:rPr lang="en-US" smtClean="0"/>
              <a:t>‹#›</a:t>
            </a:fld>
            <a:endParaRPr lang="en-US"/>
          </a:p>
        </p:txBody>
      </p:sp>
    </p:spTree>
    <p:extLst>
      <p:ext uri="{BB962C8B-B14F-4D97-AF65-F5344CB8AC3E}">
        <p14:creationId xmlns:p14="http://schemas.microsoft.com/office/powerpoint/2010/main" val="36112423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9C1F1BA-926D-7740-8665-8F63F9F7E5A5}"/>
              </a:ext>
            </a:extLst>
          </p:cNvPr>
          <p:cNvSpPr>
            <a:spLocks noGrp="1"/>
          </p:cNvSpPr>
          <p:nvPr>
            <p:ph type="title"/>
          </p:nvPr>
        </p:nvSpPr>
        <p:spPr>
          <a:xfrm>
            <a:off x="838200" y="365125"/>
            <a:ext cx="10515600" cy="624579"/>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6D17592-75E9-6844-93DC-3983529C6D8C}"/>
              </a:ext>
            </a:extLst>
          </p:cNvPr>
          <p:cNvSpPr>
            <a:spLocks noGrp="1"/>
          </p:cNvSpPr>
          <p:nvPr>
            <p:ph type="body" idx="1"/>
          </p:nvPr>
        </p:nvSpPr>
        <p:spPr>
          <a:xfrm>
            <a:off x="838200" y="1301675"/>
            <a:ext cx="10515600" cy="487528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4BD4696-3D50-F54C-88F9-446D3C7142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Helvetica" pitchFamily="2" charset="0"/>
              </a:defRPr>
            </a:lvl1pPr>
          </a:lstStyle>
          <a:p>
            <a:fld id="{FFD5FC0E-A585-2B4A-9212-4C351361F9D1}" type="datetimeFigureOut">
              <a:rPr lang="en-US" smtClean="0"/>
              <a:pPr/>
              <a:t>10/12/21</a:t>
            </a:fld>
            <a:endParaRPr lang="en-US"/>
          </a:p>
        </p:txBody>
      </p:sp>
      <p:sp>
        <p:nvSpPr>
          <p:cNvPr id="5" name="Footer Placeholder 4">
            <a:extLst>
              <a:ext uri="{FF2B5EF4-FFF2-40B4-BE49-F238E27FC236}">
                <a16:creationId xmlns:a16="http://schemas.microsoft.com/office/drawing/2014/main" id="{B8AE8B92-C695-CC40-9188-12FCA26ED16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Helvetica" pitchFamily="2" charset="0"/>
              </a:defRPr>
            </a:lvl1pPr>
          </a:lstStyle>
          <a:p>
            <a:endParaRPr lang="en-US"/>
          </a:p>
        </p:txBody>
      </p:sp>
      <p:sp>
        <p:nvSpPr>
          <p:cNvPr id="6" name="Slide Number Placeholder 5">
            <a:extLst>
              <a:ext uri="{FF2B5EF4-FFF2-40B4-BE49-F238E27FC236}">
                <a16:creationId xmlns:a16="http://schemas.microsoft.com/office/drawing/2014/main" id="{2204B040-D1AA-1041-A266-9DEC7D9B057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Helvetica" pitchFamily="2" charset="0"/>
              </a:defRPr>
            </a:lvl1pPr>
          </a:lstStyle>
          <a:p>
            <a:fld id="{A2E126F4-8996-384D-A587-E53115D74010}" type="slidenum">
              <a:rPr lang="en-US" smtClean="0"/>
              <a:pPr/>
              <a:t>‹#›</a:t>
            </a:fld>
            <a:endParaRPr lang="en-US"/>
          </a:p>
        </p:txBody>
      </p:sp>
    </p:spTree>
    <p:extLst>
      <p:ext uri="{BB962C8B-B14F-4D97-AF65-F5344CB8AC3E}">
        <p14:creationId xmlns:p14="http://schemas.microsoft.com/office/powerpoint/2010/main" val="13219690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2800" kern="1200">
          <a:solidFill>
            <a:schemeClr val="tx1"/>
          </a:solidFill>
          <a:latin typeface="Helvetica"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Helvetica"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Helvetica"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Helvetica"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Helvetica"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Helvetica"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EADACD-8417-0940-8907-B8A81FDA47D8}"/>
              </a:ext>
            </a:extLst>
          </p:cNvPr>
          <p:cNvSpPr>
            <a:spLocks noGrp="1"/>
          </p:cNvSpPr>
          <p:nvPr>
            <p:ph type="ctrTitle"/>
          </p:nvPr>
        </p:nvSpPr>
        <p:spPr/>
        <p:txBody>
          <a:bodyPr>
            <a:normAutofit/>
          </a:bodyPr>
          <a:lstStyle/>
          <a:p>
            <a:pPr algn="l"/>
            <a:r>
              <a:rPr lang="en-US" sz="3600" dirty="0">
                <a:solidFill>
                  <a:schemeClr val="tx1">
                    <a:lumMod val="75000"/>
                    <a:lumOff val="25000"/>
                  </a:schemeClr>
                </a:solidFill>
              </a:rPr>
              <a:t>RNA velocity analysis of the BM-32 samples</a:t>
            </a:r>
          </a:p>
        </p:txBody>
      </p:sp>
      <p:sp>
        <p:nvSpPr>
          <p:cNvPr id="5" name="Subtitle 4">
            <a:extLst>
              <a:ext uri="{FF2B5EF4-FFF2-40B4-BE49-F238E27FC236}">
                <a16:creationId xmlns:a16="http://schemas.microsoft.com/office/drawing/2014/main" id="{DC8DF989-F4BB-8346-8E12-79AF82B5FD74}"/>
              </a:ext>
            </a:extLst>
          </p:cNvPr>
          <p:cNvSpPr>
            <a:spLocks noGrp="1"/>
          </p:cNvSpPr>
          <p:nvPr>
            <p:ph type="subTitle" idx="1"/>
          </p:nvPr>
        </p:nvSpPr>
        <p:spPr/>
        <p:txBody>
          <a:bodyPr/>
          <a:lstStyle/>
          <a:p>
            <a:pPr algn="l"/>
            <a:r>
              <a:rPr lang="en-US" dirty="0">
                <a:solidFill>
                  <a:schemeClr val="tx1">
                    <a:lumMod val="75000"/>
                    <a:lumOff val="25000"/>
                  </a:schemeClr>
                </a:solidFill>
              </a:rPr>
              <a:t>Zinger Yang Loureiro</a:t>
            </a:r>
          </a:p>
          <a:p>
            <a:pPr algn="l"/>
            <a:r>
              <a:rPr lang="en-US" dirty="0">
                <a:solidFill>
                  <a:schemeClr val="tx1">
                    <a:lumMod val="75000"/>
                    <a:lumOff val="25000"/>
                  </a:schemeClr>
                </a:solidFill>
              </a:rPr>
              <a:t>October 12, 2021</a:t>
            </a:r>
          </a:p>
        </p:txBody>
      </p:sp>
    </p:spTree>
    <p:extLst>
      <p:ext uri="{BB962C8B-B14F-4D97-AF65-F5344CB8AC3E}">
        <p14:creationId xmlns:p14="http://schemas.microsoft.com/office/powerpoint/2010/main" val="16031371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307B-B5CE-9448-A1B4-B629F10EF178}"/>
              </a:ext>
            </a:extLst>
          </p:cNvPr>
          <p:cNvSpPr>
            <a:spLocks noGrp="1"/>
          </p:cNvSpPr>
          <p:nvPr>
            <p:ph type="title"/>
          </p:nvPr>
        </p:nvSpPr>
        <p:spPr/>
        <p:txBody>
          <a:bodyPr/>
          <a:lstStyle/>
          <a:p>
            <a:r>
              <a:rPr lang="en-US" dirty="0"/>
              <a:t>BMR-32</a:t>
            </a:r>
          </a:p>
        </p:txBody>
      </p:sp>
      <p:pic>
        <p:nvPicPr>
          <p:cNvPr id="4" name="Picture 3">
            <a:extLst>
              <a:ext uri="{FF2B5EF4-FFF2-40B4-BE49-F238E27FC236}">
                <a16:creationId xmlns:a16="http://schemas.microsoft.com/office/drawing/2014/main" id="{C1230BC1-27F9-BE4E-BC5F-816651C52F46}"/>
              </a:ext>
            </a:extLst>
          </p:cNvPr>
          <p:cNvPicPr>
            <a:picLocks noChangeAspect="1"/>
          </p:cNvPicPr>
          <p:nvPr/>
        </p:nvPicPr>
        <p:blipFill>
          <a:blip r:embed="rId2"/>
          <a:stretch>
            <a:fillRect/>
          </a:stretch>
        </p:blipFill>
        <p:spPr>
          <a:xfrm>
            <a:off x="1088597" y="1306845"/>
            <a:ext cx="5007403" cy="4736903"/>
          </a:xfrm>
          <a:prstGeom prst="rect">
            <a:avLst/>
          </a:prstGeom>
        </p:spPr>
      </p:pic>
      <p:sp>
        <p:nvSpPr>
          <p:cNvPr id="5" name="TextBox 4">
            <a:extLst>
              <a:ext uri="{FF2B5EF4-FFF2-40B4-BE49-F238E27FC236}">
                <a16:creationId xmlns:a16="http://schemas.microsoft.com/office/drawing/2014/main" id="{3FB6C0BA-C4C5-D145-8190-695BBEF53E3E}"/>
              </a:ext>
            </a:extLst>
          </p:cNvPr>
          <p:cNvSpPr txBox="1"/>
          <p:nvPr/>
        </p:nvSpPr>
        <p:spPr>
          <a:xfrm>
            <a:off x="6017624" y="6581001"/>
            <a:ext cx="6174378" cy="276999"/>
          </a:xfrm>
          <a:prstGeom prst="rect">
            <a:avLst/>
          </a:prstGeom>
          <a:noFill/>
        </p:spPr>
        <p:txBody>
          <a:bodyPr wrap="square" rtlCol="0">
            <a:spAutoFit/>
          </a:bodyPr>
          <a:lstStyle/>
          <a:p>
            <a:pPr algn="r"/>
            <a:r>
              <a:rPr lang="en-US" sz="1200" dirty="0">
                <a:latin typeface="Helvetica" pitchFamily="2" charset="0"/>
              </a:rPr>
              <a:t>Figure PDF with higher resolution rendering is available in the Dropbox Iteration 4 folder</a:t>
            </a:r>
          </a:p>
        </p:txBody>
      </p:sp>
      <p:sp>
        <p:nvSpPr>
          <p:cNvPr id="6" name="TextBox 5">
            <a:extLst>
              <a:ext uri="{FF2B5EF4-FFF2-40B4-BE49-F238E27FC236}">
                <a16:creationId xmlns:a16="http://schemas.microsoft.com/office/drawing/2014/main" id="{29874C20-CC99-FF44-B63A-3D8076C99235}"/>
              </a:ext>
            </a:extLst>
          </p:cNvPr>
          <p:cNvSpPr txBox="1"/>
          <p:nvPr/>
        </p:nvSpPr>
        <p:spPr>
          <a:xfrm>
            <a:off x="1088597" y="968291"/>
            <a:ext cx="1489165" cy="338554"/>
          </a:xfrm>
          <a:prstGeom prst="rect">
            <a:avLst/>
          </a:prstGeom>
          <a:noFill/>
        </p:spPr>
        <p:txBody>
          <a:bodyPr wrap="square" rtlCol="0">
            <a:spAutoFit/>
          </a:bodyPr>
          <a:lstStyle/>
          <a:p>
            <a:r>
              <a:rPr lang="en-US" sz="1600" dirty="0" err="1">
                <a:latin typeface="Helvetica" pitchFamily="2" charset="0"/>
              </a:rPr>
              <a:t>grid.n</a:t>
            </a:r>
            <a:r>
              <a:rPr lang="en-US" sz="1600" dirty="0">
                <a:latin typeface="Helvetica" pitchFamily="2" charset="0"/>
              </a:rPr>
              <a:t> = 25</a:t>
            </a:r>
          </a:p>
        </p:txBody>
      </p:sp>
      <p:pic>
        <p:nvPicPr>
          <p:cNvPr id="7" name="Picture 6">
            <a:extLst>
              <a:ext uri="{FF2B5EF4-FFF2-40B4-BE49-F238E27FC236}">
                <a16:creationId xmlns:a16="http://schemas.microsoft.com/office/drawing/2014/main" id="{107B09F4-4102-834E-8674-8D2C29968004}"/>
              </a:ext>
            </a:extLst>
          </p:cNvPr>
          <p:cNvPicPr>
            <a:picLocks noChangeAspect="1"/>
          </p:cNvPicPr>
          <p:nvPr/>
        </p:nvPicPr>
        <p:blipFill>
          <a:blip r:embed="rId3"/>
          <a:stretch>
            <a:fillRect/>
          </a:stretch>
        </p:blipFill>
        <p:spPr>
          <a:xfrm>
            <a:off x="6500212" y="1306845"/>
            <a:ext cx="5022947" cy="4736903"/>
          </a:xfrm>
          <a:prstGeom prst="rect">
            <a:avLst/>
          </a:prstGeom>
        </p:spPr>
      </p:pic>
      <p:sp>
        <p:nvSpPr>
          <p:cNvPr id="8" name="TextBox 7">
            <a:extLst>
              <a:ext uri="{FF2B5EF4-FFF2-40B4-BE49-F238E27FC236}">
                <a16:creationId xmlns:a16="http://schemas.microsoft.com/office/drawing/2014/main" id="{428F967D-EB0B-6A40-A792-45CAD03EFB42}"/>
              </a:ext>
            </a:extLst>
          </p:cNvPr>
          <p:cNvSpPr txBox="1"/>
          <p:nvPr/>
        </p:nvSpPr>
        <p:spPr>
          <a:xfrm>
            <a:off x="6500212" y="972768"/>
            <a:ext cx="1489165" cy="338554"/>
          </a:xfrm>
          <a:prstGeom prst="rect">
            <a:avLst/>
          </a:prstGeom>
          <a:noFill/>
        </p:spPr>
        <p:txBody>
          <a:bodyPr wrap="square" rtlCol="0">
            <a:spAutoFit/>
          </a:bodyPr>
          <a:lstStyle/>
          <a:p>
            <a:r>
              <a:rPr lang="en-US" sz="1600" dirty="0" err="1">
                <a:latin typeface="Helvetica" pitchFamily="2" charset="0"/>
              </a:rPr>
              <a:t>grid.n</a:t>
            </a:r>
            <a:r>
              <a:rPr lang="en-US" sz="1600" dirty="0">
                <a:latin typeface="Helvetica" pitchFamily="2" charset="0"/>
              </a:rPr>
              <a:t> = 50</a:t>
            </a:r>
          </a:p>
        </p:txBody>
      </p:sp>
      <p:sp>
        <p:nvSpPr>
          <p:cNvPr id="9" name="TextBox 8">
            <a:extLst>
              <a:ext uri="{FF2B5EF4-FFF2-40B4-BE49-F238E27FC236}">
                <a16:creationId xmlns:a16="http://schemas.microsoft.com/office/drawing/2014/main" id="{AC7E6267-C06F-0241-BD5B-3D5D4FD4628F}"/>
              </a:ext>
            </a:extLst>
          </p:cNvPr>
          <p:cNvSpPr txBox="1"/>
          <p:nvPr/>
        </p:nvSpPr>
        <p:spPr>
          <a:xfrm>
            <a:off x="7924063" y="119233"/>
            <a:ext cx="4415983" cy="338554"/>
          </a:xfrm>
          <a:prstGeom prst="rect">
            <a:avLst/>
          </a:prstGeom>
          <a:noFill/>
        </p:spPr>
        <p:txBody>
          <a:bodyPr wrap="square" rtlCol="0">
            <a:spAutoFit/>
          </a:bodyPr>
          <a:lstStyle/>
          <a:p>
            <a:r>
              <a:rPr lang="en-US" sz="1600" dirty="0" err="1">
                <a:latin typeface="Helvetica" pitchFamily="2" charset="0"/>
              </a:rPr>
              <a:t>grid.n</a:t>
            </a:r>
            <a:r>
              <a:rPr lang="en-US" sz="1600" dirty="0">
                <a:latin typeface="Helvetica" pitchFamily="2" charset="0"/>
              </a:rPr>
              <a:t>: number of grid points along each axis</a:t>
            </a:r>
          </a:p>
        </p:txBody>
      </p:sp>
      <p:sp>
        <p:nvSpPr>
          <p:cNvPr id="10" name="TextBox 9">
            <a:extLst>
              <a:ext uri="{FF2B5EF4-FFF2-40B4-BE49-F238E27FC236}">
                <a16:creationId xmlns:a16="http://schemas.microsoft.com/office/drawing/2014/main" id="{2D870C7B-4A44-5B4B-B419-639D05DA245A}"/>
              </a:ext>
            </a:extLst>
          </p:cNvPr>
          <p:cNvSpPr txBox="1"/>
          <p:nvPr/>
        </p:nvSpPr>
        <p:spPr>
          <a:xfrm>
            <a:off x="484612" y="6314723"/>
            <a:ext cx="184731" cy="369332"/>
          </a:xfrm>
          <a:prstGeom prst="rect">
            <a:avLst/>
          </a:prstGeom>
          <a:noFill/>
        </p:spPr>
        <p:txBody>
          <a:bodyPr wrap="none" rtlCol="0">
            <a:spAutoFit/>
          </a:bodyPr>
          <a:lstStyle/>
          <a:p>
            <a:endParaRPr lang="en-US" dirty="0"/>
          </a:p>
        </p:txBody>
      </p:sp>
      <p:cxnSp>
        <p:nvCxnSpPr>
          <p:cNvPr id="11" name="Straight Arrow Connector 10">
            <a:extLst>
              <a:ext uri="{FF2B5EF4-FFF2-40B4-BE49-F238E27FC236}">
                <a16:creationId xmlns:a16="http://schemas.microsoft.com/office/drawing/2014/main" id="{D91B5693-ED94-964F-B903-F0A0CD85CE9E}"/>
              </a:ext>
            </a:extLst>
          </p:cNvPr>
          <p:cNvCxnSpPr>
            <a:cxnSpLocks/>
          </p:cNvCxnSpPr>
          <p:nvPr/>
        </p:nvCxnSpPr>
        <p:spPr>
          <a:xfrm>
            <a:off x="795738" y="6314723"/>
            <a:ext cx="78856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0C67BA59-A0C8-444E-AE18-220436D1DF3E}"/>
              </a:ext>
            </a:extLst>
          </p:cNvPr>
          <p:cNvCxnSpPr>
            <a:cxnSpLocks/>
          </p:cNvCxnSpPr>
          <p:nvPr/>
        </p:nvCxnSpPr>
        <p:spPr>
          <a:xfrm rot="16200000">
            <a:off x="401456" y="5920440"/>
            <a:ext cx="78856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3E31094D-676D-1546-A947-162349CE946C}"/>
              </a:ext>
            </a:extLst>
          </p:cNvPr>
          <p:cNvSpPr txBox="1"/>
          <p:nvPr/>
        </p:nvSpPr>
        <p:spPr>
          <a:xfrm>
            <a:off x="573429" y="6360889"/>
            <a:ext cx="1233182" cy="276999"/>
          </a:xfrm>
          <a:prstGeom prst="rect">
            <a:avLst/>
          </a:prstGeom>
          <a:noFill/>
        </p:spPr>
        <p:txBody>
          <a:bodyPr wrap="square" rtlCol="0">
            <a:spAutoFit/>
          </a:bodyPr>
          <a:lstStyle/>
          <a:p>
            <a:pPr algn="ctr"/>
            <a:r>
              <a:rPr lang="en-US" sz="1200" dirty="0">
                <a:latin typeface="Helvetica" pitchFamily="2" charset="0"/>
              </a:rPr>
              <a:t>UMAP_1</a:t>
            </a:r>
          </a:p>
        </p:txBody>
      </p:sp>
      <p:sp>
        <p:nvSpPr>
          <p:cNvPr id="14" name="TextBox 13">
            <a:extLst>
              <a:ext uri="{FF2B5EF4-FFF2-40B4-BE49-F238E27FC236}">
                <a16:creationId xmlns:a16="http://schemas.microsoft.com/office/drawing/2014/main" id="{9DD7FAD5-7A97-6147-A958-9CD0B576DEC1}"/>
              </a:ext>
            </a:extLst>
          </p:cNvPr>
          <p:cNvSpPr txBox="1"/>
          <p:nvPr/>
        </p:nvSpPr>
        <p:spPr>
          <a:xfrm rot="16200000">
            <a:off x="6520" y="5817566"/>
            <a:ext cx="1233182" cy="276999"/>
          </a:xfrm>
          <a:prstGeom prst="rect">
            <a:avLst/>
          </a:prstGeom>
          <a:noFill/>
        </p:spPr>
        <p:txBody>
          <a:bodyPr wrap="square" rtlCol="0">
            <a:spAutoFit/>
          </a:bodyPr>
          <a:lstStyle/>
          <a:p>
            <a:pPr algn="ctr"/>
            <a:r>
              <a:rPr lang="en-US" sz="1200" dirty="0">
                <a:latin typeface="Helvetica" pitchFamily="2" charset="0"/>
              </a:rPr>
              <a:t>UMAP_2</a:t>
            </a:r>
          </a:p>
        </p:txBody>
      </p:sp>
    </p:spTree>
    <p:extLst>
      <p:ext uri="{BB962C8B-B14F-4D97-AF65-F5344CB8AC3E}">
        <p14:creationId xmlns:p14="http://schemas.microsoft.com/office/powerpoint/2010/main" val="16000922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307B-B5CE-9448-A1B4-B629F10EF178}"/>
              </a:ext>
            </a:extLst>
          </p:cNvPr>
          <p:cNvSpPr>
            <a:spLocks noGrp="1"/>
          </p:cNvSpPr>
          <p:nvPr>
            <p:ph type="title"/>
          </p:nvPr>
        </p:nvSpPr>
        <p:spPr/>
        <p:txBody>
          <a:bodyPr/>
          <a:lstStyle/>
          <a:p>
            <a:r>
              <a:rPr lang="en-US" dirty="0"/>
              <a:t>BMY-32</a:t>
            </a:r>
          </a:p>
        </p:txBody>
      </p:sp>
      <p:sp>
        <p:nvSpPr>
          <p:cNvPr id="5" name="TextBox 4">
            <a:extLst>
              <a:ext uri="{FF2B5EF4-FFF2-40B4-BE49-F238E27FC236}">
                <a16:creationId xmlns:a16="http://schemas.microsoft.com/office/drawing/2014/main" id="{3FB6C0BA-C4C5-D145-8190-695BBEF53E3E}"/>
              </a:ext>
            </a:extLst>
          </p:cNvPr>
          <p:cNvSpPr txBox="1"/>
          <p:nvPr/>
        </p:nvSpPr>
        <p:spPr>
          <a:xfrm>
            <a:off x="6017624" y="6581001"/>
            <a:ext cx="6174378" cy="276999"/>
          </a:xfrm>
          <a:prstGeom prst="rect">
            <a:avLst/>
          </a:prstGeom>
          <a:noFill/>
        </p:spPr>
        <p:txBody>
          <a:bodyPr wrap="square" rtlCol="0">
            <a:spAutoFit/>
          </a:bodyPr>
          <a:lstStyle/>
          <a:p>
            <a:pPr algn="r"/>
            <a:r>
              <a:rPr lang="en-US" sz="1200" dirty="0">
                <a:latin typeface="Helvetica" pitchFamily="2" charset="0"/>
              </a:rPr>
              <a:t>Figure PDF with higher resolution rendering is available in the Dropbox Iteration 4 folder</a:t>
            </a:r>
          </a:p>
        </p:txBody>
      </p:sp>
      <p:sp>
        <p:nvSpPr>
          <p:cNvPr id="6" name="TextBox 5">
            <a:extLst>
              <a:ext uri="{FF2B5EF4-FFF2-40B4-BE49-F238E27FC236}">
                <a16:creationId xmlns:a16="http://schemas.microsoft.com/office/drawing/2014/main" id="{29874C20-CC99-FF44-B63A-3D8076C99235}"/>
              </a:ext>
            </a:extLst>
          </p:cNvPr>
          <p:cNvSpPr txBox="1"/>
          <p:nvPr/>
        </p:nvSpPr>
        <p:spPr>
          <a:xfrm>
            <a:off x="1088597" y="968291"/>
            <a:ext cx="1489165" cy="338554"/>
          </a:xfrm>
          <a:prstGeom prst="rect">
            <a:avLst/>
          </a:prstGeom>
          <a:noFill/>
        </p:spPr>
        <p:txBody>
          <a:bodyPr wrap="square" rtlCol="0">
            <a:spAutoFit/>
          </a:bodyPr>
          <a:lstStyle/>
          <a:p>
            <a:r>
              <a:rPr lang="en-US" sz="1600" dirty="0" err="1">
                <a:latin typeface="Helvetica" pitchFamily="2" charset="0"/>
              </a:rPr>
              <a:t>grid.n</a:t>
            </a:r>
            <a:r>
              <a:rPr lang="en-US" sz="1600" dirty="0">
                <a:latin typeface="Helvetica" pitchFamily="2" charset="0"/>
              </a:rPr>
              <a:t> = 25</a:t>
            </a:r>
          </a:p>
        </p:txBody>
      </p:sp>
      <p:sp>
        <p:nvSpPr>
          <p:cNvPr id="8" name="TextBox 7">
            <a:extLst>
              <a:ext uri="{FF2B5EF4-FFF2-40B4-BE49-F238E27FC236}">
                <a16:creationId xmlns:a16="http://schemas.microsoft.com/office/drawing/2014/main" id="{428F967D-EB0B-6A40-A792-45CAD03EFB42}"/>
              </a:ext>
            </a:extLst>
          </p:cNvPr>
          <p:cNvSpPr txBox="1"/>
          <p:nvPr/>
        </p:nvSpPr>
        <p:spPr>
          <a:xfrm>
            <a:off x="6500212" y="972768"/>
            <a:ext cx="1489165" cy="338554"/>
          </a:xfrm>
          <a:prstGeom prst="rect">
            <a:avLst/>
          </a:prstGeom>
          <a:noFill/>
        </p:spPr>
        <p:txBody>
          <a:bodyPr wrap="square" rtlCol="0">
            <a:spAutoFit/>
          </a:bodyPr>
          <a:lstStyle/>
          <a:p>
            <a:r>
              <a:rPr lang="en-US" sz="1600" dirty="0" err="1">
                <a:latin typeface="Helvetica" pitchFamily="2" charset="0"/>
              </a:rPr>
              <a:t>grid.n</a:t>
            </a:r>
            <a:r>
              <a:rPr lang="en-US" sz="1600" dirty="0">
                <a:latin typeface="Helvetica" pitchFamily="2" charset="0"/>
              </a:rPr>
              <a:t> = 50</a:t>
            </a:r>
          </a:p>
        </p:txBody>
      </p:sp>
      <p:sp>
        <p:nvSpPr>
          <p:cNvPr id="9" name="TextBox 8">
            <a:extLst>
              <a:ext uri="{FF2B5EF4-FFF2-40B4-BE49-F238E27FC236}">
                <a16:creationId xmlns:a16="http://schemas.microsoft.com/office/drawing/2014/main" id="{AC7E6267-C06F-0241-BD5B-3D5D4FD4628F}"/>
              </a:ext>
            </a:extLst>
          </p:cNvPr>
          <p:cNvSpPr txBox="1"/>
          <p:nvPr/>
        </p:nvSpPr>
        <p:spPr>
          <a:xfrm>
            <a:off x="7924063" y="119233"/>
            <a:ext cx="4415983" cy="338554"/>
          </a:xfrm>
          <a:prstGeom prst="rect">
            <a:avLst/>
          </a:prstGeom>
          <a:noFill/>
        </p:spPr>
        <p:txBody>
          <a:bodyPr wrap="square" rtlCol="0">
            <a:spAutoFit/>
          </a:bodyPr>
          <a:lstStyle/>
          <a:p>
            <a:r>
              <a:rPr lang="en-US" sz="1600" dirty="0" err="1">
                <a:latin typeface="Helvetica" pitchFamily="2" charset="0"/>
              </a:rPr>
              <a:t>grid.n</a:t>
            </a:r>
            <a:r>
              <a:rPr lang="en-US" sz="1600" dirty="0">
                <a:latin typeface="Helvetica" pitchFamily="2" charset="0"/>
              </a:rPr>
              <a:t>: number of grid points along each axis</a:t>
            </a:r>
          </a:p>
        </p:txBody>
      </p:sp>
      <p:pic>
        <p:nvPicPr>
          <p:cNvPr id="10" name="Picture 9">
            <a:extLst>
              <a:ext uri="{FF2B5EF4-FFF2-40B4-BE49-F238E27FC236}">
                <a16:creationId xmlns:a16="http://schemas.microsoft.com/office/drawing/2014/main" id="{27DF13B7-1A16-EA48-9B6C-7CF028E42BC5}"/>
              </a:ext>
            </a:extLst>
          </p:cNvPr>
          <p:cNvPicPr>
            <a:picLocks noChangeAspect="1"/>
          </p:cNvPicPr>
          <p:nvPr/>
        </p:nvPicPr>
        <p:blipFill>
          <a:blip r:embed="rId2"/>
          <a:stretch>
            <a:fillRect/>
          </a:stretch>
        </p:blipFill>
        <p:spPr>
          <a:xfrm>
            <a:off x="1212674" y="1382024"/>
            <a:ext cx="4883326" cy="4613827"/>
          </a:xfrm>
          <a:prstGeom prst="rect">
            <a:avLst/>
          </a:prstGeom>
        </p:spPr>
      </p:pic>
      <p:pic>
        <p:nvPicPr>
          <p:cNvPr id="11" name="Picture 10">
            <a:extLst>
              <a:ext uri="{FF2B5EF4-FFF2-40B4-BE49-F238E27FC236}">
                <a16:creationId xmlns:a16="http://schemas.microsoft.com/office/drawing/2014/main" id="{EAD02965-A033-5846-836E-32B64765E1D9}"/>
              </a:ext>
            </a:extLst>
          </p:cNvPr>
          <p:cNvPicPr>
            <a:picLocks noChangeAspect="1"/>
          </p:cNvPicPr>
          <p:nvPr/>
        </p:nvPicPr>
        <p:blipFill>
          <a:blip r:embed="rId3"/>
          <a:stretch>
            <a:fillRect/>
          </a:stretch>
        </p:blipFill>
        <p:spPr>
          <a:xfrm>
            <a:off x="6595592" y="1394066"/>
            <a:ext cx="4758208" cy="4491166"/>
          </a:xfrm>
          <a:prstGeom prst="rect">
            <a:avLst/>
          </a:prstGeom>
        </p:spPr>
      </p:pic>
      <p:sp>
        <p:nvSpPr>
          <p:cNvPr id="12" name="TextBox 11">
            <a:extLst>
              <a:ext uri="{FF2B5EF4-FFF2-40B4-BE49-F238E27FC236}">
                <a16:creationId xmlns:a16="http://schemas.microsoft.com/office/drawing/2014/main" id="{123E2F63-391C-DC43-8F76-1BC60714E735}"/>
              </a:ext>
            </a:extLst>
          </p:cNvPr>
          <p:cNvSpPr txBox="1"/>
          <p:nvPr/>
        </p:nvSpPr>
        <p:spPr>
          <a:xfrm>
            <a:off x="484612" y="6314723"/>
            <a:ext cx="184731" cy="369332"/>
          </a:xfrm>
          <a:prstGeom prst="rect">
            <a:avLst/>
          </a:prstGeom>
          <a:noFill/>
        </p:spPr>
        <p:txBody>
          <a:bodyPr wrap="none" rtlCol="0">
            <a:spAutoFit/>
          </a:bodyPr>
          <a:lstStyle/>
          <a:p>
            <a:endParaRPr lang="en-US" dirty="0"/>
          </a:p>
        </p:txBody>
      </p:sp>
      <p:cxnSp>
        <p:nvCxnSpPr>
          <p:cNvPr id="13" name="Straight Arrow Connector 12">
            <a:extLst>
              <a:ext uri="{FF2B5EF4-FFF2-40B4-BE49-F238E27FC236}">
                <a16:creationId xmlns:a16="http://schemas.microsoft.com/office/drawing/2014/main" id="{A1A5E12B-8471-8C4F-AF06-196A5E17E694}"/>
              </a:ext>
            </a:extLst>
          </p:cNvPr>
          <p:cNvCxnSpPr>
            <a:cxnSpLocks/>
          </p:cNvCxnSpPr>
          <p:nvPr/>
        </p:nvCxnSpPr>
        <p:spPr>
          <a:xfrm>
            <a:off x="795738" y="6314723"/>
            <a:ext cx="78856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A923C0FD-92C0-AB4F-91B0-A4F22CD59C16}"/>
              </a:ext>
            </a:extLst>
          </p:cNvPr>
          <p:cNvCxnSpPr>
            <a:cxnSpLocks/>
          </p:cNvCxnSpPr>
          <p:nvPr/>
        </p:nvCxnSpPr>
        <p:spPr>
          <a:xfrm rot="16200000">
            <a:off x="401456" y="5920440"/>
            <a:ext cx="78856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5FDB679B-5805-5246-98CC-4A8A609C1A06}"/>
              </a:ext>
            </a:extLst>
          </p:cNvPr>
          <p:cNvSpPr txBox="1"/>
          <p:nvPr/>
        </p:nvSpPr>
        <p:spPr>
          <a:xfrm>
            <a:off x="573429" y="6360889"/>
            <a:ext cx="1233182" cy="276999"/>
          </a:xfrm>
          <a:prstGeom prst="rect">
            <a:avLst/>
          </a:prstGeom>
          <a:noFill/>
        </p:spPr>
        <p:txBody>
          <a:bodyPr wrap="square" rtlCol="0">
            <a:spAutoFit/>
          </a:bodyPr>
          <a:lstStyle/>
          <a:p>
            <a:pPr algn="ctr"/>
            <a:r>
              <a:rPr lang="en-US" sz="1200" dirty="0">
                <a:latin typeface="Helvetica" pitchFamily="2" charset="0"/>
              </a:rPr>
              <a:t>UMAP_1</a:t>
            </a:r>
          </a:p>
        </p:txBody>
      </p:sp>
      <p:sp>
        <p:nvSpPr>
          <p:cNvPr id="16" name="TextBox 15">
            <a:extLst>
              <a:ext uri="{FF2B5EF4-FFF2-40B4-BE49-F238E27FC236}">
                <a16:creationId xmlns:a16="http://schemas.microsoft.com/office/drawing/2014/main" id="{9298DFB5-0958-9E48-BA7C-D92D6FEE9C53}"/>
              </a:ext>
            </a:extLst>
          </p:cNvPr>
          <p:cNvSpPr txBox="1"/>
          <p:nvPr/>
        </p:nvSpPr>
        <p:spPr>
          <a:xfrm rot="16200000">
            <a:off x="6520" y="5817566"/>
            <a:ext cx="1233182" cy="276999"/>
          </a:xfrm>
          <a:prstGeom prst="rect">
            <a:avLst/>
          </a:prstGeom>
          <a:noFill/>
        </p:spPr>
        <p:txBody>
          <a:bodyPr wrap="square" rtlCol="0">
            <a:spAutoFit/>
          </a:bodyPr>
          <a:lstStyle/>
          <a:p>
            <a:pPr algn="ctr"/>
            <a:r>
              <a:rPr lang="en-US" sz="1200" dirty="0">
                <a:latin typeface="Helvetica" pitchFamily="2" charset="0"/>
              </a:rPr>
              <a:t>UMAP_2</a:t>
            </a:r>
          </a:p>
        </p:txBody>
      </p:sp>
    </p:spTree>
    <p:extLst>
      <p:ext uri="{BB962C8B-B14F-4D97-AF65-F5344CB8AC3E}">
        <p14:creationId xmlns:p14="http://schemas.microsoft.com/office/powerpoint/2010/main" val="19728086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307B-B5CE-9448-A1B4-B629F10EF178}"/>
              </a:ext>
            </a:extLst>
          </p:cNvPr>
          <p:cNvSpPr>
            <a:spLocks noGrp="1"/>
          </p:cNvSpPr>
          <p:nvPr>
            <p:ph type="title"/>
          </p:nvPr>
        </p:nvSpPr>
        <p:spPr/>
        <p:txBody>
          <a:bodyPr/>
          <a:lstStyle/>
          <a:p>
            <a:r>
              <a:rPr lang="en-US" dirty="0"/>
              <a:t>BMS-32</a:t>
            </a:r>
          </a:p>
        </p:txBody>
      </p:sp>
      <p:sp>
        <p:nvSpPr>
          <p:cNvPr id="5" name="TextBox 4">
            <a:extLst>
              <a:ext uri="{FF2B5EF4-FFF2-40B4-BE49-F238E27FC236}">
                <a16:creationId xmlns:a16="http://schemas.microsoft.com/office/drawing/2014/main" id="{3FB6C0BA-C4C5-D145-8190-695BBEF53E3E}"/>
              </a:ext>
            </a:extLst>
          </p:cNvPr>
          <p:cNvSpPr txBox="1"/>
          <p:nvPr/>
        </p:nvSpPr>
        <p:spPr>
          <a:xfrm>
            <a:off x="6017624" y="6581001"/>
            <a:ext cx="6174378" cy="276999"/>
          </a:xfrm>
          <a:prstGeom prst="rect">
            <a:avLst/>
          </a:prstGeom>
          <a:noFill/>
        </p:spPr>
        <p:txBody>
          <a:bodyPr wrap="square" rtlCol="0">
            <a:spAutoFit/>
          </a:bodyPr>
          <a:lstStyle/>
          <a:p>
            <a:pPr algn="r"/>
            <a:r>
              <a:rPr lang="en-US" sz="1200" dirty="0">
                <a:latin typeface="Helvetica" pitchFamily="2" charset="0"/>
              </a:rPr>
              <a:t>Figure PDF with higher resolution rendering is available in the Dropbox Iteration 4 folder</a:t>
            </a:r>
          </a:p>
        </p:txBody>
      </p:sp>
      <p:sp>
        <p:nvSpPr>
          <p:cNvPr id="6" name="TextBox 5">
            <a:extLst>
              <a:ext uri="{FF2B5EF4-FFF2-40B4-BE49-F238E27FC236}">
                <a16:creationId xmlns:a16="http://schemas.microsoft.com/office/drawing/2014/main" id="{29874C20-CC99-FF44-B63A-3D8076C99235}"/>
              </a:ext>
            </a:extLst>
          </p:cNvPr>
          <p:cNvSpPr txBox="1"/>
          <p:nvPr/>
        </p:nvSpPr>
        <p:spPr>
          <a:xfrm>
            <a:off x="1088597" y="968291"/>
            <a:ext cx="1489165" cy="338554"/>
          </a:xfrm>
          <a:prstGeom prst="rect">
            <a:avLst/>
          </a:prstGeom>
          <a:noFill/>
        </p:spPr>
        <p:txBody>
          <a:bodyPr wrap="square" rtlCol="0">
            <a:spAutoFit/>
          </a:bodyPr>
          <a:lstStyle/>
          <a:p>
            <a:r>
              <a:rPr lang="en-US" sz="1600" dirty="0" err="1">
                <a:latin typeface="Helvetica" pitchFamily="2" charset="0"/>
              </a:rPr>
              <a:t>grid.n</a:t>
            </a:r>
            <a:r>
              <a:rPr lang="en-US" sz="1600" dirty="0">
                <a:latin typeface="Helvetica" pitchFamily="2" charset="0"/>
              </a:rPr>
              <a:t> = 25</a:t>
            </a:r>
          </a:p>
        </p:txBody>
      </p:sp>
      <p:sp>
        <p:nvSpPr>
          <p:cNvPr id="8" name="TextBox 7">
            <a:extLst>
              <a:ext uri="{FF2B5EF4-FFF2-40B4-BE49-F238E27FC236}">
                <a16:creationId xmlns:a16="http://schemas.microsoft.com/office/drawing/2014/main" id="{428F967D-EB0B-6A40-A792-45CAD03EFB42}"/>
              </a:ext>
            </a:extLst>
          </p:cNvPr>
          <p:cNvSpPr txBox="1"/>
          <p:nvPr/>
        </p:nvSpPr>
        <p:spPr>
          <a:xfrm>
            <a:off x="6500212" y="972768"/>
            <a:ext cx="1489165" cy="338554"/>
          </a:xfrm>
          <a:prstGeom prst="rect">
            <a:avLst/>
          </a:prstGeom>
          <a:noFill/>
        </p:spPr>
        <p:txBody>
          <a:bodyPr wrap="square" rtlCol="0">
            <a:spAutoFit/>
          </a:bodyPr>
          <a:lstStyle/>
          <a:p>
            <a:r>
              <a:rPr lang="en-US" sz="1600" dirty="0" err="1">
                <a:latin typeface="Helvetica" pitchFamily="2" charset="0"/>
              </a:rPr>
              <a:t>grid.n</a:t>
            </a:r>
            <a:r>
              <a:rPr lang="en-US" sz="1600" dirty="0">
                <a:latin typeface="Helvetica" pitchFamily="2" charset="0"/>
              </a:rPr>
              <a:t> = 50</a:t>
            </a:r>
          </a:p>
        </p:txBody>
      </p:sp>
      <p:sp>
        <p:nvSpPr>
          <p:cNvPr id="9" name="TextBox 8">
            <a:extLst>
              <a:ext uri="{FF2B5EF4-FFF2-40B4-BE49-F238E27FC236}">
                <a16:creationId xmlns:a16="http://schemas.microsoft.com/office/drawing/2014/main" id="{AC7E6267-C06F-0241-BD5B-3D5D4FD4628F}"/>
              </a:ext>
            </a:extLst>
          </p:cNvPr>
          <p:cNvSpPr txBox="1"/>
          <p:nvPr/>
        </p:nvSpPr>
        <p:spPr>
          <a:xfrm>
            <a:off x="7924063" y="119233"/>
            <a:ext cx="4415983" cy="338554"/>
          </a:xfrm>
          <a:prstGeom prst="rect">
            <a:avLst/>
          </a:prstGeom>
          <a:noFill/>
        </p:spPr>
        <p:txBody>
          <a:bodyPr wrap="square" rtlCol="0">
            <a:spAutoFit/>
          </a:bodyPr>
          <a:lstStyle/>
          <a:p>
            <a:r>
              <a:rPr lang="en-US" sz="1600" dirty="0" err="1">
                <a:latin typeface="Helvetica" pitchFamily="2" charset="0"/>
              </a:rPr>
              <a:t>grid.n</a:t>
            </a:r>
            <a:r>
              <a:rPr lang="en-US" sz="1600" dirty="0">
                <a:latin typeface="Helvetica" pitchFamily="2" charset="0"/>
              </a:rPr>
              <a:t>: number of grid points along each axis</a:t>
            </a:r>
          </a:p>
        </p:txBody>
      </p:sp>
      <p:pic>
        <p:nvPicPr>
          <p:cNvPr id="3" name="Picture 2">
            <a:extLst>
              <a:ext uri="{FF2B5EF4-FFF2-40B4-BE49-F238E27FC236}">
                <a16:creationId xmlns:a16="http://schemas.microsoft.com/office/drawing/2014/main" id="{E136323C-EF87-6041-AA3F-C34C0DEFCBCA}"/>
              </a:ext>
            </a:extLst>
          </p:cNvPr>
          <p:cNvPicPr>
            <a:picLocks noChangeAspect="1"/>
          </p:cNvPicPr>
          <p:nvPr/>
        </p:nvPicPr>
        <p:blipFill>
          <a:blip r:embed="rId2"/>
          <a:stretch>
            <a:fillRect/>
          </a:stretch>
        </p:blipFill>
        <p:spPr>
          <a:xfrm>
            <a:off x="1088597" y="1352672"/>
            <a:ext cx="4761629" cy="4491895"/>
          </a:xfrm>
          <a:prstGeom prst="rect">
            <a:avLst/>
          </a:prstGeom>
        </p:spPr>
      </p:pic>
      <p:pic>
        <p:nvPicPr>
          <p:cNvPr id="10" name="Picture 9">
            <a:extLst>
              <a:ext uri="{FF2B5EF4-FFF2-40B4-BE49-F238E27FC236}">
                <a16:creationId xmlns:a16="http://schemas.microsoft.com/office/drawing/2014/main" id="{6BEB6DA7-5499-3245-A5AC-D59076DCB572}"/>
              </a:ext>
            </a:extLst>
          </p:cNvPr>
          <p:cNvPicPr>
            <a:picLocks noChangeAspect="1"/>
          </p:cNvPicPr>
          <p:nvPr/>
        </p:nvPicPr>
        <p:blipFill>
          <a:blip r:embed="rId3"/>
          <a:stretch>
            <a:fillRect/>
          </a:stretch>
        </p:blipFill>
        <p:spPr>
          <a:xfrm>
            <a:off x="6500212" y="1235596"/>
            <a:ext cx="4885509" cy="4608971"/>
          </a:xfrm>
          <a:prstGeom prst="rect">
            <a:avLst/>
          </a:prstGeom>
        </p:spPr>
      </p:pic>
      <p:sp>
        <p:nvSpPr>
          <p:cNvPr id="11" name="TextBox 10">
            <a:extLst>
              <a:ext uri="{FF2B5EF4-FFF2-40B4-BE49-F238E27FC236}">
                <a16:creationId xmlns:a16="http://schemas.microsoft.com/office/drawing/2014/main" id="{2FB06444-F9CF-474E-8185-81884C3F0D47}"/>
              </a:ext>
            </a:extLst>
          </p:cNvPr>
          <p:cNvSpPr txBox="1"/>
          <p:nvPr/>
        </p:nvSpPr>
        <p:spPr>
          <a:xfrm>
            <a:off x="484612" y="6314723"/>
            <a:ext cx="184731" cy="369332"/>
          </a:xfrm>
          <a:prstGeom prst="rect">
            <a:avLst/>
          </a:prstGeom>
          <a:noFill/>
        </p:spPr>
        <p:txBody>
          <a:bodyPr wrap="none" rtlCol="0">
            <a:spAutoFit/>
          </a:bodyPr>
          <a:lstStyle/>
          <a:p>
            <a:endParaRPr lang="en-US" dirty="0"/>
          </a:p>
        </p:txBody>
      </p:sp>
      <p:cxnSp>
        <p:nvCxnSpPr>
          <p:cNvPr id="12" name="Straight Arrow Connector 11">
            <a:extLst>
              <a:ext uri="{FF2B5EF4-FFF2-40B4-BE49-F238E27FC236}">
                <a16:creationId xmlns:a16="http://schemas.microsoft.com/office/drawing/2014/main" id="{CFD98C7D-9625-5C42-B36A-E8E2BC3C4D13}"/>
              </a:ext>
            </a:extLst>
          </p:cNvPr>
          <p:cNvCxnSpPr>
            <a:cxnSpLocks/>
          </p:cNvCxnSpPr>
          <p:nvPr/>
        </p:nvCxnSpPr>
        <p:spPr>
          <a:xfrm>
            <a:off x="795738" y="6314723"/>
            <a:ext cx="78856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1DA2474C-AA52-1A48-AB2F-9C50453B4FD4}"/>
              </a:ext>
            </a:extLst>
          </p:cNvPr>
          <p:cNvCxnSpPr>
            <a:cxnSpLocks/>
          </p:cNvCxnSpPr>
          <p:nvPr/>
        </p:nvCxnSpPr>
        <p:spPr>
          <a:xfrm rot="16200000">
            <a:off x="401456" y="5920440"/>
            <a:ext cx="78856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55B7FA40-3C3B-BB49-89BD-4858AEE7E185}"/>
              </a:ext>
            </a:extLst>
          </p:cNvPr>
          <p:cNvSpPr txBox="1"/>
          <p:nvPr/>
        </p:nvSpPr>
        <p:spPr>
          <a:xfrm>
            <a:off x="573429" y="6360889"/>
            <a:ext cx="1233182" cy="276999"/>
          </a:xfrm>
          <a:prstGeom prst="rect">
            <a:avLst/>
          </a:prstGeom>
          <a:noFill/>
        </p:spPr>
        <p:txBody>
          <a:bodyPr wrap="square" rtlCol="0">
            <a:spAutoFit/>
          </a:bodyPr>
          <a:lstStyle/>
          <a:p>
            <a:pPr algn="ctr"/>
            <a:r>
              <a:rPr lang="en-US" sz="1200" dirty="0">
                <a:latin typeface="Helvetica" pitchFamily="2" charset="0"/>
              </a:rPr>
              <a:t>UMAP_1</a:t>
            </a:r>
          </a:p>
        </p:txBody>
      </p:sp>
      <p:sp>
        <p:nvSpPr>
          <p:cNvPr id="15" name="TextBox 14">
            <a:extLst>
              <a:ext uri="{FF2B5EF4-FFF2-40B4-BE49-F238E27FC236}">
                <a16:creationId xmlns:a16="http://schemas.microsoft.com/office/drawing/2014/main" id="{1298AD8E-F1A1-4E4B-B3D4-D3B4479C4392}"/>
              </a:ext>
            </a:extLst>
          </p:cNvPr>
          <p:cNvSpPr txBox="1"/>
          <p:nvPr/>
        </p:nvSpPr>
        <p:spPr>
          <a:xfrm rot="16200000">
            <a:off x="6520" y="5817566"/>
            <a:ext cx="1233182" cy="276999"/>
          </a:xfrm>
          <a:prstGeom prst="rect">
            <a:avLst/>
          </a:prstGeom>
          <a:noFill/>
        </p:spPr>
        <p:txBody>
          <a:bodyPr wrap="square" rtlCol="0">
            <a:spAutoFit/>
          </a:bodyPr>
          <a:lstStyle/>
          <a:p>
            <a:pPr algn="ctr"/>
            <a:r>
              <a:rPr lang="en-US" sz="1200" dirty="0">
                <a:latin typeface="Helvetica" pitchFamily="2" charset="0"/>
              </a:rPr>
              <a:t>UMAP_2</a:t>
            </a:r>
          </a:p>
        </p:txBody>
      </p:sp>
    </p:spTree>
    <p:extLst>
      <p:ext uri="{BB962C8B-B14F-4D97-AF65-F5344CB8AC3E}">
        <p14:creationId xmlns:p14="http://schemas.microsoft.com/office/powerpoint/2010/main" val="3458107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C0D85-6B7F-5F45-9F63-ABFA26372AF5}"/>
              </a:ext>
            </a:extLst>
          </p:cNvPr>
          <p:cNvSpPr>
            <a:spLocks noGrp="1"/>
          </p:cNvSpPr>
          <p:nvPr>
            <p:ph type="title"/>
          </p:nvPr>
        </p:nvSpPr>
        <p:spPr/>
        <p:txBody>
          <a:bodyPr/>
          <a:lstStyle/>
          <a:p>
            <a:r>
              <a:rPr lang="en-US" dirty="0"/>
              <a:t>BMY+BMR</a:t>
            </a:r>
          </a:p>
        </p:txBody>
      </p:sp>
      <p:pic>
        <p:nvPicPr>
          <p:cNvPr id="4" name="Picture 3">
            <a:extLst>
              <a:ext uri="{FF2B5EF4-FFF2-40B4-BE49-F238E27FC236}">
                <a16:creationId xmlns:a16="http://schemas.microsoft.com/office/drawing/2014/main" id="{FAEB44E2-4A87-B045-922B-74FBE9D6CA03}"/>
              </a:ext>
            </a:extLst>
          </p:cNvPr>
          <p:cNvPicPr>
            <a:picLocks noChangeAspect="1"/>
          </p:cNvPicPr>
          <p:nvPr/>
        </p:nvPicPr>
        <p:blipFill>
          <a:blip r:embed="rId2"/>
          <a:stretch>
            <a:fillRect/>
          </a:stretch>
        </p:blipFill>
        <p:spPr>
          <a:xfrm>
            <a:off x="838200" y="1683505"/>
            <a:ext cx="4948400" cy="4670017"/>
          </a:xfrm>
          <a:prstGeom prst="rect">
            <a:avLst/>
          </a:prstGeom>
        </p:spPr>
      </p:pic>
      <p:pic>
        <p:nvPicPr>
          <p:cNvPr id="5" name="Picture 4">
            <a:extLst>
              <a:ext uri="{FF2B5EF4-FFF2-40B4-BE49-F238E27FC236}">
                <a16:creationId xmlns:a16="http://schemas.microsoft.com/office/drawing/2014/main" id="{3182D8AE-26F2-9444-87C3-752275CB3320}"/>
              </a:ext>
            </a:extLst>
          </p:cNvPr>
          <p:cNvPicPr>
            <a:picLocks noChangeAspect="1"/>
          </p:cNvPicPr>
          <p:nvPr/>
        </p:nvPicPr>
        <p:blipFill>
          <a:blip r:embed="rId3"/>
          <a:stretch>
            <a:fillRect/>
          </a:stretch>
        </p:blipFill>
        <p:spPr>
          <a:xfrm>
            <a:off x="5937882" y="1685475"/>
            <a:ext cx="4948400" cy="4665469"/>
          </a:xfrm>
          <a:prstGeom prst="rect">
            <a:avLst/>
          </a:prstGeom>
        </p:spPr>
      </p:pic>
      <p:sp>
        <p:nvSpPr>
          <p:cNvPr id="6" name="TextBox 5">
            <a:extLst>
              <a:ext uri="{FF2B5EF4-FFF2-40B4-BE49-F238E27FC236}">
                <a16:creationId xmlns:a16="http://schemas.microsoft.com/office/drawing/2014/main" id="{54E04805-FDA2-0247-B078-C838750B21A8}"/>
              </a:ext>
            </a:extLst>
          </p:cNvPr>
          <p:cNvSpPr txBox="1"/>
          <p:nvPr/>
        </p:nvSpPr>
        <p:spPr>
          <a:xfrm>
            <a:off x="6017624" y="6581001"/>
            <a:ext cx="6174378" cy="276999"/>
          </a:xfrm>
          <a:prstGeom prst="rect">
            <a:avLst/>
          </a:prstGeom>
          <a:noFill/>
        </p:spPr>
        <p:txBody>
          <a:bodyPr wrap="square" rtlCol="0">
            <a:spAutoFit/>
          </a:bodyPr>
          <a:lstStyle/>
          <a:p>
            <a:pPr algn="r"/>
            <a:r>
              <a:rPr lang="en-US" sz="1200" dirty="0">
                <a:latin typeface="Helvetica" pitchFamily="2" charset="0"/>
              </a:rPr>
              <a:t>Figure PDF with higher resolution rendering is available in the Dropbox Iteration 4 folder</a:t>
            </a:r>
          </a:p>
        </p:txBody>
      </p:sp>
      <p:sp>
        <p:nvSpPr>
          <p:cNvPr id="7" name="TextBox 6">
            <a:extLst>
              <a:ext uri="{FF2B5EF4-FFF2-40B4-BE49-F238E27FC236}">
                <a16:creationId xmlns:a16="http://schemas.microsoft.com/office/drawing/2014/main" id="{107A8FC8-B82A-BA48-9BB3-F419FFDA156E}"/>
              </a:ext>
            </a:extLst>
          </p:cNvPr>
          <p:cNvSpPr txBox="1"/>
          <p:nvPr/>
        </p:nvSpPr>
        <p:spPr>
          <a:xfrm>
            <a:off x="838200" y="1229312"/>
            <a:ext cx="1489165" cy="338554"/>
          </a:xfrm>
          <a:prstGeom prst="rect">
            <a:avLst/>
          </a:prstGeom>
          <a:noFill/>
        </p:spPr>
        <p:txBody>
          <a:bodyPr wrap="square" rtlCol="0">
            <a:spAutoFit/>
          </a:bodyPr>
          <a:lstStyle/>
          <a:p>
            <a:r>
              <a:rPr lang="en-US" sz="1600" dirty="0" err="1">
                <a:latin typeface="Helvetica" pitchFamily="2" charset="0"/>
              </a:rPr>
              <a:t>grid.n</a:t>
            </a:r>
            <a:r>
              <a:rPr lang="en-US" sz="1600" dirty="0">
                <a:latin typeface="Helvetica" pitchFamily="2" charset="0"/>
              </a:rPr>
              <a:t> = 25</a:t>
            </a:r>
          </a:p>
        </p:txBody>
      </p:sp>
      <p:sp>
        <p:nvSpPr>
          <p:cNvPr id="8" name="TextBox 7">
            <a:extLst>
              <a:ext uri="{FF2B5EF4-FFF2-40B4-BE49-F238E27FC236}">
                <a16:creationId xmlns:a16="http://schemas.microsoft.com/office/drawing/2014/main" id="{486F5FEA-10BE-2B44-A348-B89463E9D47F}"/>
              </a:ext>
            </a:extLst>
          </p:cNvPr>
          <p:cNvSpPr txBox="1"/>
          <p:nvPr/>
        </p:nvSpPr>
        <p:spPr>
          <a:xfrm>
            <a:off x="5886012" y="1229312"/>
            <a:ext cx="1489165" cy="338554"/>
          </a:xfrm>
          <a:prstGeom prst="rect">
            <a:avLst/>
          </a:prstGeom>
          <a:noFill/>
        </p:spPr>
        <p:txBody>
          <a:bodyPr wrap="square" rtlCol="0">
            <a:spAutoFit/>
          </a:bodyPr>
          <a:lstStyle/>
          <a:p>
            <a:r>
              <a:rPr lang="en-US" sz="1600" dirty="0" err="1">
                <a:latin typeface="Helvetica" pitchFamily="2" charset="0"/>
              </a:rPr>
              <a:t>grid.n</a:t>
            </a:r>
            <a:r>
              <a:rPr lang="en-US" sz="1600" dirty="0">
                <a:latin typeface="Helvetica" pitchFamily="2" charset="0"/>
              </a:rPr>
              <a:t> = 50</a:t>
            </a:r>
          </a:p>
        </p:txBody>
      </p:sp>
      <p:pic>
        <p:nvPicPr>
          <p:cNvPr id="11" name="Picture 10">
            <a:extLst>
              <a:ext uri="{FF2B5EF4-FFF2-40B4-BE49-F238E27FC236}">
                <a16:creationId xmlns:a16="http://schemas.microsoft.com/office/drawing/2014/main" id="{94CF4C81-1788-1743-86F0-FD28EDB786BB}"/>
              </a:ext>
            </a:extLst>
          </p:cNvPr>
          <p:cNvPicPr>
            <a:picLocks noChangeAspect="1"/>
          </p:cNvPicPr>
          <p:nvPr/>
        </p:nvPicPr>
        <p:blipFill>
          <a:blip r:embed="rId4"/>
          <a:stretch>
            <a:fillRect/>
          </a:stretch>
        </p:blipFill>
        <p:spPr>
          <a:xfrm>
            <a:off x="9596846" y="16260"/>
            <a:ext cx="2529536" cy="1629855"/>
          </a:xfrm>
          <a:prstGeom prst="rect">
            <a:avLst/>
          </a:prstGeom>
        </p:spPr>
      </p:pic>
      <p:sp>
        <p:nvSpPr>
          <p:cNvPr id="12" name="TextBox 11">
            <a:extLst>
              <a:ext uri="{FF2B5EF4-FFF2-40B4-BE49-F238E27FC236}">
                <a16:creationId xmlns:a16="http://schemas.microsoft.com/office/drawing/2014/main" id="{FA996324-3D9F-7B4E-924E-9696D2C94EE9}"/>
              </a:ext>
            </a:extLst>
          </p:cNvPr>
          <p:cNvSpPr txBox="1"/>
          <p:nvPr/>
        </p:nvSpPr>
        <p:spPr>
          <a:xfrm>
            <a:off x="484612" y="6314723"/>
            <a:ext cx="184731" cy="369332"/>
          </a:xfrm>
          <a:prstGeom prst="rect">
            <a:avLst/>
          </a:prstGeom>
          <a:noFill/>
        </p:spPr>
        <p:txBody>
          <a:bodyPr wrap="none" rtlCol="0">
            <a:spAutoFit/>
          </a:bodyPr>
          <a:lstStyle/>
          <a:p>
            <a:endParaRPr lang="en-US" dirty="0"/>
          </a:p>
        </p:txBody>
      </p:sp>
      <p:cxnSp>
        <p:nvCxnSpPr>
          <p:cNvPr id="13" name="Straight Arrow Connector 12">
            <a:extLst>
              <a:ext uri="{FF2B5EF4-FFF2-40B4-BE49-F238E27FC236}">
                <a16:creationId xmlns:a16="http://schemas.microsoft.com/office/drawing/2014/main" id="{479680F0-9704-694C-9557-04B4757B04E4}"/>
              </a:ext>
            </a:extLst>
          </p:cNvPr>
          <p:cNvCxnSpPr>
            <a:cxnSpLocks/>
          </p:cNvCxnSpPr>
          <p:nvPr/>
        </p:nvCxnSpPr>
        <p:spPr>
          <a:xfrm>
            <a:off x="795738" y="6314723"/>
            <a:ext cx="78856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C22B7F07-D84E-6545-938C-330F7BD9AF4B}"/>
              </a:ext>
            </a:extLst>
          </p:cNvPr>
          <p:cNvCxnSpPr>
            <a:cxnSpLocks/>
          </p:cNvCxnSpPr>
          <p:nvPr/>
        </p:nvCxnSpPr>
        <p:spPr>
          <a:xfrm rot="16200000">
            <a:off x="401456" y="5920440"/>
            <a:ext cx="78856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3FACA06-0BD5-9242-B7C8-4160DD8C2A99}"/>
              </a:ext>
            </a:extLst>
          </p:cNvPr>
          <p:cNvSpPr txBox="1"/>
          <p:nvPr/>
        </p:nvSpPr>
        <p:spPr>
          <a:xfrm>
            <a:off x="573429" y="6360889"/>
            <a:ext cx="1233182" cy="276999"/>
          </a:xfrm>
          <a:prstGeom prst="rect">
            <a:avLst/>
          </a:prstGeom>
          <a:noFill/>
        </p:spPr>
        <p:txBody>
          <a:bodyPr wrap="square" rtlCol="0">
            <a:spAutoFit/>
          </a:bodyPr>
          <a:lstStyle/>
          <a:p>
            <a:pPr algn="ctr"/>
            <a:r>
              <a:rPr lang="en-US" sz="1200" dirty="0">
                <a:latin typeface="Helvetica" pitchFamily="2" charset="0"/>
              </a:rPr>
              <a:t>UMAP_1</a:t>
            </a:r>
          </a:p>
        </p:txBody>
      </p:sp>
      <p:sp>
        <p:nvSpPr>
          <p:cNvPr id="16" name="TextBox 15">
            <a:extLst>
              <a:ext uri="{FF2B5EF4-FFF2-40B4-BE49-F238E27FC236}">
                <a16:creationId xmlns:a16="http://schemas.microsoft.com/office/drawing/2014/main" id="{5BFF57B3-2955-AD4A-9D2E-E76EF9992EFF}"/>
              </a:ext>
            </a:extLst>
          </p:cNvPr>
          <p:cNvSpPr txBox="1"/>
          <p:nvPr/>
        </p:nvSpPr>
        <p:spPr>
          <a:xfrm rot="16200000">
            <a:off x="6520" y="5817566"/>
            <a:ext cx="1233182" cy="276999"/>
          </a:xfrm>
          <a:prstGeom prst="rect">
            <a:avLst/>
          </a:prstGeom>
          <a:noFill/>
        </p:spPr>
        <p:txBody>
          <a:bodyPr wrap="square" rtlCol="0">
            <a:spAutoFit/>
          </a:bodyPr>
          <a:lstStyle/>
          <a:p>
            <a:pPr algn="ctr"/>
            <a:r>
              <a:rPr lang="en-US" sz="1200" dirty="0">
                <a:latin typeface="Helvetica" pitchFamily="2" charset="0"/>
              </a:rPr>
              <a:t>UMAP_2</a:t>
            </a:r>
          </a:p>
        </p:txBody>
      </p:sp>
    </p:spTree>
    <p:extLst>
      <p:ext uri="{BB962C8B-B14F-4D97-AF65-F5344CB8AC3E}">
        <p14:creationId xmlns:p14="http://schemas.microsoft.com/office/powerpoint/2010/main" val="31577538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F2A3A-6848-5245-BEEE-61B42D123DE5}"/>
              </a:ext>
            </a:extLst>
          </p:cNvPr>
          <p:cNvSpPr>
            <a:spLocks noGrp="1"/>
          </p:cNvSpPr>
          <p:nvPr>
            <p:ph type="title"/>
          </p:nvPr>
        </p:nvSpPr>
        <p:spPr/>
        <p:txBody>
          <a:bodyPr>
            <a:normAutofit/>
          </a:bodyPr>
          <a:lstStyle/>
          <a:p>
            <a:r>
              <a:rPr lang="en-US" sz="2400" dirty="0"/>
              <a:t>Selected genes in current UMAP projection</a:t>
            </a:r>
          </a:p>
        </p:txBody>
      </p:sp>
      <p:pic>
        <p:nvPicPr>
          <p:cNvPr id="4" name="Picture 3">
            <a:extLst>
              <a:ext uri="{FF2B5EF4-FFF2-40B4-BE49-F238E27FC236}">
                <a16:creationId xmlns:a16="http://schemas.microsoft.com/office/drawing/2014/main" id="{81124B17-5202-7747-8D3B-9F058CC7F326}"/>
              </a:ext>
            </a:extLst>
          </p:cNvPr>
          <p:cNvPicPr>
            <a:picLocks noChangeAspect="1"/>
          </p:cNvPicPr>
          <p:nvPr/>
        </p:nvPicPr>
        <p:blipFill>
          <a:blip r:embed="rId2"/>
          <a:stretch>
            <a:fillRect/>
          </a:stretch>
        </p:blipFill>
        <p:spPr>
          <a:xfrm>
            <a:off x="4446032" y="1296308"/>
            <a:ext cx="6526769" cy="5293720"/>
          </a:xfrm>
          <a:prstGeom prst="rect">
            <a:avLst/>
          </a:prstGeom>
        </p:spPr>
      </p:pic>
      <p:pic>
        <p:nvPicPr>
          <p:cNvPr id="5" name="Picture 4">
            <a:extLst>
              <a:ext uri="{FF2B5EF4-FFF2-40B4-BE49-F238E27FC236}">
                <a16:creationId xmlns:a16="http://schemas.microsoft.com/office/drawing/2014/main" id="{927545E5-F6D1-F949-843A-C8E39C0ED2FC}"/>
              </a:ext>
            </a:extLst>
          </p:cNvPr>
          <p:cNvPicPr>
            <a:picLocks noChangeAspect="1"/>
          </p:cNvPicPr>
          <p:nvPr/>
        </p:nvPicPr>
        <p:blipFill>
          <a:blip r:embed="rId3"/>
          <a:stretch>
            <a:fillRect/>
          </a:stretch>
        </p:blipFill>
        <p:spPr>
          <a:xfrm>
            <a:off x="748938" y="2448467"/>
            <a:ext cx="3676576" cy="2368927"/>
          </a:xfrm>
          <a:prstGeom prst="rect">
            <a:avLst/>
          </a:prstGeom>
        </p:spPr>
      </p:pic>
    </p:spTree>
    <p:extLst>
      <p:ext uri="{BB962C8B-B14F-4D97-AF65-F5344CB8AC3E}">
        <p14:creationId xmlns:p14="http://schemas.microsoft.com/office/powerpoint/2010/main" val="14166492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C0D85-6B7F-5F45-9F63-ABFA26372AF5}"/>
              </a:ext>
            </a:extLst>
          </p:cNvPr>
          <p:cNvSpPr>
            <a:spLocks noGrp="1"/>
          </p:cNvSpPr>
          <p:nvPr>
            <p:ph type="title"/>
          </p:nvPr>
        </p:nvSpPr>
        <p:spPr/>
        <p:txBody>
          <a:bodyPr/>
          <a:lstStyle/>
          <a:p>
            <a:r>
              <a:rPr lang="en-US" dirty="0"/>
              <a:t>Cell cycle?</a:t>
            </a:r>
          </a:p>
        </p:txBody>
      </p:sp>
      <p:pic>
        <p:nvPicPr>
          <p:cNvPr id="5" name="Picture 4">
            <a:extLst>
              <a:ext uri="{FF2B5EF4-FFF2-40B4-BE49-F238E27FC236}">
                <a16:creationId xmlns:a16="http://schemas.microsoft.com/office/drawing/2014/main" id="{3182D8AE-26F2-9444-87C3-752275CB3320}"/>
              </a:ext>
            </a:extLst>
          </p:cNvPr>
          <p:cNvPicPr>
            <a:picLocks noChangeAspect="1"/>
          </p:cNvPicPr>
          <p:nvPr/>
        </p:nvPicPr>
        <p:blipFill>
          <a:blip r:embed="rId2"/>
          <a:stretch>
            <a:fillRect/>
          </a:stretch>
        </p:blipFill>
        <p:spPr>
          <a:xfrm>
            <a:off x="3287365" y="883451"/>
            <a:ext cx="4948400" cy="4665469"/>
          </a:xfrm>
          <a:prstGeom prst="rect">
            <a:avLst/>
          </a:prstGeom>
        </p:spPr>
      </p:pic>
      <p:sp>
        <p:nvSpPr>
          <p:cNvPr id="3" name="Arc 2">
            <a:extLst>
              <a:ext uri="{FF2B5EF4-FFF2-40B4-BE49-F238E27FC236}">
                <a16:creationId xmlns:a16="http://schemas.microsoft.com/office/drawing/2014/main" id="{0737649A-B665-454F-AE98-687845586543}"/>
              </a:ext>
            </a:extLst>
          </p:cNvPr>
          <p:cNvSpPr/>
          <p:nvPr/>
        </p:nvSpPr>
        <p:spPr>
          <a:xfrm rot="2849985">
            <a:off x="3626882" y="1944049"/>
            <a:ext cx="442599" cy="1396445"/>
          </a:xfrm>
          <a:prstGeom prst="arc">
            <a:avLst>
              <a:gd name="adj1" fmla="val 18465255"/>
              <a:gd name="adj2" fmla="val 16494362"/>
            </a:avLst>
          </a:prstGeom>
          <a:ln w="57150">
            <a:solidFill>
              <a:schemeClr val="tx2"/>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6388E89D-8B46-4744-A7F5-11080F63B5D4}"/>
              </a:ext>
            </a:extLst>
          </p:cNvPr>
          <p:cNvSpPr txBox="1"/>
          <p:nvPr/>
        </p:nvSpPr>
        <p:spPr>
          <a:xfrm>
            <a:off x="2848249" y="5827851"/>
            <a:ext cx="184731" cy="369332"/>
          </a:xfrm>
          <a:prstGeom prst="rect">
            <a:avLst/>
          </a:prstGeom>
          <a:noFill/>
        </p:spPr>
        <p:txBody>
          <a:bodyPr wrap="none" rtlCol="0">
            <a:spAutoFit/>
          </a:bodyPr>
          <a:lstStyle/>
          <a:p>
            <a:endParaRPr lang="en-US" dirty="0"/>
          </a:p>
        </p:txBody>
      </p:sp>
      <p:cxnSp>
        <p:nvCxnSpPr>
          <p:cNvPr id="12" name="Straight Arrow Connector 11">
            <a:extLst>
              <a:ext uri="{FF2B5EF4-FFF2-40B4-BE49-F238E27FC236}">
                <a16:creationId xmlns:a16="http://schemas.microsoft.com/office/drawing/2014/main" id="{AC6D458D-0A96-DE4B-A0A8-9AFB820264A7}"/>
              </a:ext>
            </a:extLst>
          </p:cNvPr>
          <p:cNvCxnSpPr>
            <a:cxnSpLocks/>
          </p:cNvCxnSpPr>
          <p:nvPr/>
        </p:nvCxnSpPr>
        <p:spPr>
          <a:xfrm>
            <a:off x="3159375" y="5827851"/>
            <a:ext cx="78856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608E657B-8A76-6141-85BB-F51A37DD6D5F}"/>
              </a:ext>
            </a:extLst>
          </p:cNvPr>
          <p:cNvCxnSpPr>
            <a:cxnSpLocks/>
          </p:cNvCxnSpPr>
          <p:nvPr/>
        </p:nvCxnSpPr>
        <p:spPr>
          <a:xfrm rot="16200000">
            <a:off x="2765093" y="5433568"/>
            <a:ext cx="78856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638D01DE-66F0-9B4F-B4D6-193407A8506A}"/>
              </a:ext>
            </a:extLst>
          </p:cNvPr>
          <p:cNvSpPr txBox="1"/>
          <p:nvPr/>
        </p:nvSpPr>
        <p:spPr>
          <a:xfrm>
            <a:off x="2937066" y="5874017"/>
            <a:ext cx="1233182" cy="276999"/>
          </a:xfrm>
          <a:prstGeom prst="rect">
            <a:avLst/>
          </a:prstGeom>
          <a:noFill/>
        </p:spPr>
        <p:txBody>
          <a:bodyPr wrap="square" rtlCol="0">
            <a:spAutoFit/>
          </a:bodyPr>
          <a:lstStyle/>
          <a:p>
            <a:pPr algn="ctr"/>
            <a:r>
              <a:rPr lang="en-US" sz="1200" dirty="0">
                <a:latin typeface="Helvetica" pitchFamily="2" charset="0"/>
              </a:rPr>
              <a:t>UMAP_1</a:t>
            </a:r>
          </a:p>
        </p:txBody>
      </p:sp>
      <p:sp>
        <p:nvSpPr>
          <p:cNvPr id="15" name="TextBox 14">
            <a:extLst>
              <a:ext uri="{FF2B5EF4-FFF2-40B4-BE49-F238E27FC236}">
                <a16:creationId xmlns:a16="http://schemas.microsoft.com/office/drawing/2014/main" id="{46144DDF-81D7-B848-9F60-F9F2B842BEB7}"/>
              </a:ext>
            </a:extLst>
          </p:cNvPr>
          <p:cNvSpPr txBox="1"/>
          <p:nvPr/>
        </p:nvSpPr>
        <p:spPr>
          <a:xfrm rot="16200000">
            <a:off x="2370157" y="5330694"/>
            <a:ext cx="1233182" cy="276999"/>
          </a:xfrm>
          <a:prstGeom prst="rect">
            <a:avLst/>
          </a:prstGeom>
          <a:noFill/>
        </p:spPr>
        <p:txBody>
          <a:bodyPr wrap="square" rtlCol="0">
            <a:spAutoFit/>
          </a:bodyPr>
          <a:lstStyle/>
          <a:p>
            <a:pPr algn="ctr"/>
            <a:r>
              <a:rPr lang="en-US" sz="1200" dirty="0">
                <a:latin typeface="Helvetica" pitchFamily="2" charset="0"/>
              </a:rPr>
              <a:t>UMAP_2</a:t>
            </a:r>
          </a:p>
        </p:txBody>
      </p:sp>
    </p:spTree>
    <p:extLst>
      <p:ext uri="{BB962C8B-B14F-4D97-AF65-F5344CB8AC3E}">
        <p14:creationId xmlns:p14="http://schemas.microsoft.com/office/powerpoint/2010/main" val="18414460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96605-D506-B646-A924-F6ACBC590881}"/>
              </a:ext>
            </a:extLst>
          </p:cNvPr>
          <p:cNvSpPr>
            <a:spLocks noGrp="1"/>
          </p:cNvSpPr>
          <p:nvPr>
            <p:ph type="title"/>
          </p:nvPr>
        </p:nvSpPr>
        <p:spPr/>
        <p:txBody>
          <a:bodyPr/>
          <a:lstStyle/>
          <a:p>
            <a:r>
              <a:rPr lang="en-US" sz="2400" dirty="0"/>
              <a:t>Discussion</a:t>
            </a:r>
            <a:r>
              <a:rPr lang="en-US" dirty="0"/>
              <a:t>	</a:t>
            </a:r>
          </a:p>
        </p:txBody>
      </p:sp>
      <p:sp>
        <p:nvSpPr>
          <p:cNvPr id="3" name="Content Placeholder 2">
            <a:extLst>
              <a:ext uri="{FF2B5EF4-FFF2-40B4-BE49-F238E27FC236}">
                <a16:creationId xmlns:a16="http://schemas.microsoft.com/office/drawing/2014/main" id="{6948829C-EA57-674A-B974-243CDA1398A0}"/>
              </a:ext>
            </a:extLst>
          </p:cNvPr>
          <p:cNvSpPr>
            <a:spLocks noGrp="1"/>
          </p:cNvSpPr>
          <p:nvPr>
            <p:ph idx="1"/>
          </p:nvPr>
        </p:nvSpPr>
        <p:spPr/>
        <p:txBody>
          <a:bodyPr>
            <a:normAutofit/>
          </a:bodyPr>
          <a:lstStyle/>
          <a:p>
            <a:r>
              <a:rPr lang="en-US" sz="2000" dirty="0"/>
              <a:t>The BMR-BMY32 Velocity analysis produces a different projection, retains similar shape as Iteration 3 analysis.</a:t>
            </a:r>
          </a:p>
          <a:p>
            <a:pPr lvl="1"/>
            <a:r>
              <a:rPr lang="en-US" sz="1600" dirty="0"/>
              <a:t>The processing of velocity analysis limited to cells &amp; genes with detected splicing. It is possible to integrate with the previously processed results if necessary.</a:t>
            </a:r>
          </a:p>
          <a:p>
            <a:pPr lvl="1"/>
            <a:endParaRPr lang="en-US" sz="1600" dirty="0"/>
          </a:p>
          <a:p>
            <a:r>
              <a:rPr lang="en-US" sz="2000" dirty="0"/>
              <a:t>The trajectory prediction does not provide a clear answer to relationship between BMR and BMY.</a:t>
            </a:r>
          </a:p>
          <a:p>
            <a:r>
              <a:rPr lang="en-US" sz="2000" dirty="0"/>
              <a:t>Arrow length are scaled / can be adjusted.  All plots here were rendered using identical settings.</a:t>
            </a:r>
          </a:p>
          <a:p>
            <a:endParaRPr lang="en-US" sz="2000" dirty="0"/>
          </a:p>
        </p:txBody>
      </p:sp>
    </p:spTree>
    <p:extLst>
      <p:ext uri="{BB962C8B-B14F-4D97-AF65-F5344CB8AC3E}">
        <p14:creationId xmlns:p14="http://schemas.microsoft.com/office/powerpoint/2010/main" val="25287735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005E94-C462-9A47-AD68-11A7FD3CFE5E}"/>
              </a:ext>
            </a:extLst>
          </p:cNvPr>
          <p:cNvSpPr>
            <a:spLocks noGrp="1"/>
          </p:cNvSpPr>
          <p:nvPr>
            <p:ph type="title"/>
          </p:nvPr>
        </p:nvSpPr>
        <p:spPr>
          <a:xfrm>
            <a:off x="838200" y="365125"/>
            <a:ext cx="11353800" cy="624579"/>
          </a:xfrm>
        </p:spPr>
        <p:txBody>
          <a:bodyPr>
            <a:noAutofit/>
          </a:bodyPr>
          <a:lstStyle/>
          <a:p>
            <a:r>
              <a:rPr lang="en-US" sz="2400" dirty="0"/>
              <a:t>Trajectory analysis of </a:t>
            </a:r>
            <a:r>
              <a:rPr lang="en-US" sz="2400" dirty="0" err="1"/>
              <a:t>scRNA</a:t>
            </a:r>
            <a:r>
              <a:rPr lang="en-US" sz="2400" dirty="0"/>
              <a:t>-seq results may provide further insight into the cell movement, development</a:t>
            </a:r>
            <a:endParaRPr lang="en-US" sz="2000" dirty="0"/>
          </a:p>
        </p:txBody>
      </p:sp>
      <p:sp>
        <p:nvSpPr>
          <p:cNvPr id="6" name="TextBox 5">
            <a:extLst>
              <a:ext uri="{FF2B5EF4-FFF2-40B4-BE49-F238E27FC236}">
                <a16:creationId xmlns:a16="http://schemas.microsoft.com/office/drawing/2014/main" id="{D041E3C5-B1F4-C540-A028-2CF0200C2171}"/>
              </a:ext>
            </a:extLst>
          </p:cNvPr>
          <p:cNvSpPr txBox="1"/>
          <p:nvPr/>
        </p:nvSpPr>
        <p:spPr>
          <a:xfrm>
            <a:off x="2455333" y="2644170"/>
            <a:ext cx="2286000" cy="1569660"/>
          </a:xfrm>
          <a:prstGeom prst="rect">
            <a:avLst/>
          </a:prstGeom>
          <a:noFill/>
        </p:spPr>
        <p:txBody>
          <a:bodyPr wrap="square" rtlCol="0">
            <a:spAutoFit/>
          </a:bodyPr>
          <a:lstStyle/>
          <a:p>
            <a:pPr algn="ctr"/>
            <a:r>
              <a:rPr lang="en-US" sz="3200" dirty="0">
                <a:solidFill>
                  <a:srgbClr val="C00000"/>
                </a:solidFill>
                <a:latin typeface="Helvetica" pitchFamily="2" charset="0"/>
              </a:rPr>
              <a:t>Red marrow progenitor</a:t>
            </a:r>
          </a:p>
        </p:txBody>
      </p:sp>
      <p:sp>
        <p:nvSpPr>
          <p:cNvPr id="45" name="TextBox 44">
            <a:extLst>
              <a:ext uri="{FF2B5EF4-FFF2-40B4-BE49-F238E27FC236}">
                <a16:creationId xmlns:a16="http://schemas.microsoft.com/office/drawing/2014/main" id="{13540873-B309-084B-AC1A-6FA8D4514919}"/>
              </a:ext>
            </a:extLst>
          </p:cNvPr>
          <p:cNvSpPr txBox="1"/>
          <p:nvPr/>
        </p:nvSpPr>
        <p:spPr>
          <a:xfrm>
            <a:off x="7806266" y="2644170"/>
            <a:ext cx="2286000" cy="1569660"/>
          </a:xfrm>
          <a:prstGeom prst="rect">
            <a:avLst/>
          </a:prstGeom>
          <a:noFill/>
        </p:spPr>
        <p:txBody>
          <a:bodyPr wrap="square" rtlCol="0">
            <a:spAutoFit/>
          </a:bodyPr>
          <a:lstStyle/>
          <a:p>
            <a:pPr algn="ctr"/>
            <a:r>
              <a:rPr lang="en-US" sz="3200" dirty="0">
                <a:solidFill>
                  <a:schemeClr val="accent4">
                    <a:lumMod val="75000"/>
                  </a:schemeClr>
                </a:solidFill>
                <a:latin typeface="Helvetica" pitchFamily="2" charset="0"/>
              </a:rPr>
              <a:t>Yellow marrow progenitor </a:t>
            </a:r>
          </a:p>
        </p:txBody>
      </p:sp>
      <p:cxnSp>
        <p:nvCxnSpPr>
          <p:cNvPr id="9" name="Straight Arrow Connector 8">
            <a:extLst>
              <a:ext uri="{FF2B5EF4-FFF2-40B4-BE49-F238E27FC236}">
                <a16:creationId xmlns:a16="http://schemas.microsoft.com/office/drawing/2014/main" id="{B67CB694-A5E5-FE4F-9095-ABF656243ED6}"/>
              </a:ext>
            </a:extLst>
          </p:cNvPr>
          <p:cNvCxnSpPr>
            <a:stCxn id="6" idx="3"/>
            <a:endCxn id="45" idx="1"/>
          </p:cNvCxnSpPr>
          <p:nvPr/>
        </p:nvCxnSpPr>
        <p:spPr>
          <a:xfrm>
            <a:off x="4741333" y="3429000"/>
            <a:ext cx="3064933" cy="0"/>
          </a:xfrm>
          <a:prstGeom prst="straightConnector1">
            <a:avLst/>
          </a:prstGeom>
          <a:ln w="38100">
            <a:solidFill>
              <a:schemeClr val="tx1"/>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CB3E67DC-50B4-9842-A3A2-531E6558E8C4}"/>
              </a:ext>
            </a:extLst>
          </p:cNvPr>
          <p:cNvSpPr txBox="1"/>
          <p:nvPr/>
        </p:nvSpPr>
        <p:spPr>
          <a:xfrm>
            <a:off x="5164669" y="2682642"/>
            <a:ext cx="2286000" cy="707886"/>
          </a:xfrm>
          <a:prstGeom prst="rect">
            <a:avLst/>
          </a:prstGeom>
          <a:noFill/>
        </p:spPr>
        <p:txBody>
          <a:bodyPr wrap="square" rtlCol="0">
            <a:spAutoFit/>
          </a:bodyPr>
          <a:lstStyle/>
          <a:p>
            <a:pPr algn="ctr"/>
            <a:r>
              <a:rPr lang="en-US" sz="2000" dirty="0">
                <a:latin typeface="Helvetica" pitchFamily="2" charset="0"/>
              </a:rPr>
              <a:t>do progenitors travel?</a:t>
            </a:r>
          </a:p>
        </p:txBody>
      </p:sp>
    </p:spTree>
    <p:extLst>
      <p:ext uri="{BB962C8B-B14F-4D97-AF65-F5344CB8AC3E}">
        <p14:creationId xmlns:p14="http://schemas.microsoft.com/office/powerpoint/2010/main" val="37647948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ECA96D81-BA60-6D4D-BE56-9BA7A1DDCBD3}"/>
              </a:ext>
            </a:extLst>
          </p:cNvPr>
          <p:cNvSpPr>
            <a:spLocks noGrp="1"/>
          </p:cNvSpPr>
          <p:nvPr>
            <p:ph type="title"/>
          </p:nvPr>
        </p:nvSpPr>
        <p:spPr>
          <a:xfrm>
            <a:off x="723900" y="365125"/>
            <a:ext cx="7886700" cy="914400"/>
          </a:xfrm>
        </p:spPr>
        <p:txBody>
          <a:bodyPr>
            <a:normAutofit/>
          </a:bodyPr>
          <a:lstStyle/>
          <a:p>
            <a:r>
              <a:rPr lang="en-US" sz="2400" dirty="0"/>
              <a:t>Trajectory inferences</a:t>
            </a:r>
            <a:br>
              <a:rPr lang="en-US" sz="2400" dirty="0"/>
            </a:br>
            <a:endParaRPr lang="en-US" sz="2400" dirty="0"/>
          </a:p>
        </p:txBody>
      </p:sp>
      <p:sp>
        <p:nvSpPr>
          <p:cNvPr id="8" name="Content Placeholder 2">
            <a:extLst>
              <a:ext uri="{FF2B5EF4-FFF2-40B4-BE49-F238E27FC236}">
                <a16:creationId xmlns:a16="http://schemas.microsoft.com/office/drawing/2014/main" id="{C3E847A1-9664-DC4F-A982-6B07EED847EB}"/>
              </a:ext>
            </a:extLst>
          </p:cNvPr>
          <p:cNvSpPr>
            <a:spLocks noGrp="1"/>
          </p:cNvSpPr>
          <p:nvPr>
            <p:ph idx="1"/>
          </p:nvPr>
        </p:nvSpPr>
        <p:spPr>
          <a:xfrm>
            <a:off x="873457" y="1279525"/>
            <a:ext cx="10358650" cy="4707392"/>
          </a:xfrm>
        </p:spPr>
        <p:txBody>
          <a:bodyPr>
            <a:normAutofit/>
          </a:bodyPr>
          <a:lstStyle/>
          <a:p>
            <a:r>
              <a:rPr lang="en-US" sz="1600" dirty="0"/>
              <a:t>Trajectory inference methods interpret single-cell data as a snapshot of a continuous process. This process is reconstructed by finding paths through cellular space that minimize transcriptional changes between </a:t>
            </a:r>
            <a:r>
              <a:rPr lang="en-US" sz="1600" dirty="0" err="1"/>
              <a:t>neighbouring</a:t>
            </a:r>
            <a:r>
              <a:rPr lang="en-US" sz="1600" dirty="0"/>
              <a:t> cells</a:t>
            </a:r>
          </a:p>
          <a:p>
            <a:pPr lvl="1"/>
            <a:endParaRPr lang="en-US" sz="2000" dirty="0"/>
          </a:p>
        </p:txBody>
      </p:sp>
      <p:sp>
        <p:nvSpPr>
          <p:cNvPr id="4" name="Slide Number Placeholder 3">
            <a:extLst>
              <a:ext uri="{FF2B5EF4-FFF2-40B4-BE49-F238E27FC236}">
                <a16:creationId xmlns:a16="http://schemas.microsoft.com/office/drawing/2014/main" id="{2C0D2D78-7A9C-AA44-A435-67B3E1D7E0EE}"/>
              </a:ext>
            </a:extLst>
          </p:cNvPr>
          <p:cNvSpPr>
            <a:spLocks noGrp="1"/>
          </p:cNvSpPr>
          <p:nvPr>
            <p:ph type="sldNum" sz="quarter" idx="12"/>
          </p:nvPr>
        </p:nvSpPr>
        <p:spPr/>
        <p:txBody>
          <a:bodyPr/>
          <a:lstStyle/>
          <a:p>
            <a:fld id="{C90DFFF9-C5A7-DE46-9FB9-8E9D02D1C37F}" type="slidenum">
              <a:rPr lang="en-US" smtClean="0"/>
              <a:t>3</a:t>
            </a:fld>
            <a:endParaRPr lang="en-US"/>
          </a:p>
        </p:txBody>
      </p:sp>
      <p:pic>
        <p:nvPicPr>
          <p:cNvPr id="9" name="Picture 8">
            <a:extLst>
              <a:ext uri="{FF2B5EF4-FFF2-40B4-BE49-F238E27FC236}">
                <a16:creationId xmlns:a16="http://schemas.microsoft.com/office/drawing/2014/main" id="{68FD32A7-0E5E-2E49-AAA0-4DA7DDB6DB90}"/>
              </a:ext>
            </a:extLst>
          </p:cNvPr>
          <p:cNvPicPr>
            <a:picLocks noChangeAspect="1"/>
          </p:cNvPicPr>
          <p:nvPr/>
        </p:nvPicPr>
        <p:blipFill>
          <a:blip r:embed="rId2"/>
          <a:stretch>
            <a:fillRect/>
          </a:stretch>
        </p:blipFill>
        <p:spPr>
          <a:xfrm>
            <a:off x="3716794" y="2422908"/>
            <a:ext cx="4893806" cy="2317595"/>
          </a:xfrm>
          <a:prstGeom prst="rect">
            <a:avLst/>
          </a:prstGeom>
        </p:spPr>
      </p:pic>
      <p:sp>
        <p:nvSpPr>
          <p:cNvPr id="10" name="Content Placeholder 2">
            <a:extLst>
              <a:ext uri="{FF2B5EF4-FFF2-40B4-BE49-F238E27FC236}">
                <a16:creationId xmlns:a16="http://schemas.microsoft.com/office/drawing/2014/main" id="{BF2FF6F2-4F91-5446-A6C1-6FBF27D0651F}"/>
              </a:ext>
            </a:extLst>
          </p:cNvPr>
          <p:cNvSpPr txBox="1">
            <a:spLocks/>
          </p:cNvSpPr>
          <p:nvPr/>
        </p:nvSpPr>
        <p:spPr>
          <a:xfrm>
            <a:off x="1146413" y="5197703"/>
            <a:ext cx="10085694" cy="11586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Helvetica"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Helvetica"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Helvetica"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Helvetica"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Helvetica"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i="1" dirty="0"/>
              <a:t>“Two-dimensional representations… can be misleading, as they distort high-dimensional structures upon ‘flattening’ them, and in some cases algorithms force tree-like visual layouts that may further distort the original structure…. </a:t>
            </a:r>
            <a:r>
              <a:rPr lang="en-US" sz="1600" b="1" i="1" dirty="0"/>
              <a:t>The dynamics predicted from cell state snapshots should thus be considered hypotheses</a:t>
            </a:r>
            <a:r>
              <a:rPr lang="en-US" sz="1600" dirty="0"/>
              <a:t>”</a:t>
            </a:r>
          </a:p>
        </p:txBody>
      </p:sp>
      <p:sp>
        <p:nvSpPr>
          <p:cNvPr id="11" name="Rectangle 10">
            <a:extLst>
              <a:ext uri="{FF2B5EF4-FFF2-40B4-BE49-F238E27FC236}">
                <a16:creationId xmlns:a16="http://schemas.microsoft.com/office/drawing/2014/main" id="{7F3D39E5-5CF3-474E-A96F-5359CE312CEB}"/>
              </a:ext>
            </a:extLst>
          </p:cNvPr>
          <p:cNvSpPr/>
          <p:nvPr/>
        </p:nvSpPr>
        <p:spPr>
          <a:xfrm>
            <a:off x="7322994" y="6593540"/>
            <a:ext cx="3803029" cy="276999"/>
          </a:xfrm>
          <a:prstGeom prst="rect">
            <a:avLst/>
          </a:prstGeom>
        </p:spPr>
        <p:txBody>
          <a:bodyPr wrap="none">
            <a:spAutoFit/>
          </a:bodyPr>
          <a:lstStyle/>
          <a:p>
            <a:r>
              <a:rPr lang="en-US" sz="1200" dirty="0">
                <a:latin typeface="Helvetica" pitchFamily="2" charset="0"/>
              </a:rPr>
              <a:t>Wagner, D.E. &amp; </a:t>
            </a:r>
            <a:r>
              <a:rPr lang="en-US" sz="1200" dirty="0" err="1">
                <a:latin typeface="Helvetica" pitchFamily="2" charset="0"/>
              </a:rPr>
              <a:t>Klein,A.M</a:t>
            </a:r>
            <a:r>
              <a:rPr lang="en-US" sz="1200" dirty="0">
                <a:latin typeface="Helvetica" pitchFamily="2" charset="0"/>
              </a:rPr>
              <a:t>., </a:t>
            </a:r>
            <a:r>
              <a:rPr lang="en-US" sz="1200" i="1" dirty="0">
                <a:latin typeface="Helvetica" pitchFamily="2" charset="0"/>
              </a:rPr>
              <a:t>Nat Rev Genetics</a:t>
            </a:r>
            <a:r>
              <a:rPr lang="en-US" sz="1200" dirty="0">
                <a:latin typeface="Helvetica" pitchFamily="2" charset="0"/>
              </a:rPr>
              <a:t>, (2020)</a:t>
            </a:r>
          </a:p>
        </p:txBody>
      </p:sp>
    </p:spTree>
    <p:extLst>
      <p:ext uri="{BB962C8B-B14F-4D97-AF65-F5344CB8AC3E}">
        <p14:creationId xmlns:p14="http://schemas.microsoft.com/office/powerpoint/2010/main" val="5624213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E1E640-C8BF-0243-AB70-88710DC40CE2}"/>
              </a:ext>
            </a:extLst>
          </p:cNvPr>
          <p:cNvSpPr>
            <a:spLocks noGrp="1"/>
          </p:cNvSpPr>
          <p:nvPr>
            <p:ph type="title"/>
          </p:nvPr>
        </p:nvSpPr>
        <p:spPr/>
        <p:txBody>
          <a:bodyPr>
            <a:normAutofit/>
          </a:bodyPr>
          <a:lstStyle/>
          <a:p>
            <a:r>
              <a:rPr lang="en-US" sz="2400" dirty="0"/>
              <a:t>Approaches for inferring directionality and dynamics in trajectories  </a:t>
            </a:r>
          </a:p>
        </p:txBody>
      </p:sp>
      <p:sp>
        <p:nvSpPr>
          <p:cNvPr id="4" name="Slide Number Placeholder 3">
            <a:extLst>
              <a:ext uri="{FF2B5EF4-FFF2-40B4-BE49-F238E27FC236}">
                <a16:creationId xmlns:a16="http://schemas.microsoft.com/office/drawing/2014/main" id="{4F8D370C-31D1-DC49-8CD4-63F6B75EA1C5}"/>
              </a:ext>
            </a:extLst>
          </p:cNvPr>
          <p:cNvSpPr>
            <a:spLocks noGrp="1"/>
          </p:cNvSpPr>
          <p:nvPr>
            <p:ph type="sldNum" sz="quarter" idx="12"/>
          </p:nvPr>
        </p:nvSpPr>
        <p:spPr/>
        <p:txBody>
          <a:bodyPr/>
          <a:lstStyle/>
          <a:p>
            <a:fld id="{C90DFFF9-C5A7-DE46-9FB9-8E9D02D1C37F}" type="slidenum">
              <a:rPr lang="en-US" smtClean="0"/>
              <a:t>4</a:t>
            </a:fld>
            <a:endParaRPr lang="en-US"/>
          </a:p>
        </p:txBody>
      </p:sp>
      <p:pic>
        <p:nvPicPr>
          <p:cNvPr id="5" name="Picture 4">
            <a:extLst>
              <a:ext uri="{FF2B5EF4-FFF2-40B4-BE49-F238E27FC236}">
                <a16:creationId xmlns:a16="http://schemas.microsoft.com/office/drawing/2014/main" id="{B9CB8E25-A248-4E45-9FC9-088CD262036B}"/>
              </a:ext>
            </a:extLst>
          </p:cNvPr>
          <p:cNvPicPr>
            <a:picLocks noChangeAspect="1"/>
          </p:cNvPicPr>
          <p:nvPr/>
        </p:nvPicPr>
        <p:blipFill>
          <a:blip r:embed="rId2"/>
          <a:stretch>
            <a:fillRect/>
          </a:stretch>
        </p:blipFill>
        <p:spPr>
          <a:xfrm>
            <a:off x="1865563" y="1085184"/>
            <a:ext cx="8331631" cy="5160511"/>
          </a:xfrm>
          <a:prstGeom prst="rect">
            <a:avLst/>
          </a:prstGeom>
        </p:spPr>
      </p:pic>
      <p:sp>
        <p:nvSpPr>
          <p:cNvPr id="6" name="TextBox 5">
            <a:extLst>
              <a:ext uri="{FF2B5EF4-FFF2-40B4-BE49-F238E27FC236}">
                <a16:creationId xmlns:a16="http://schemas.microsoft.com/office/drawing/2014/main" id="{244CC203-832C-324E-9233-53298E058CE8}"/>
              </a:ext>
            </a:extLst>
          </p:cNvPr>
          <p:cNvSpPr txBox="1"/>
          <p:nvPr/>
        </p:nvSpPr>
        <p:spPr>
          <a:xfrm>
            <a:off x="9331424" y="6647547"/>
            <a:ext cx="3385458" cy="276999"/>
          </a:xfrm>
          <a:prstGeom prst="rect">
            <a:avLst/>
          </a:prstGeom>
          <a:noFill/>
        </p:spPr>
        <p:txBody>
          <a:bodyPr wrap="square" rtlCol="0">
            <a:spAutoFit/>
          </a:bodyPr>
          <a:lstStyle/>
          <a:p>
            <a:r>
              <a:rPr lang="en-US" sz="1200" dirty="0">
                <a:latin typeface="Helvetica" pitchFamily="2" charset="0"/>
              </a:rPr>
              <a:t>Tritschler, S., et al. </a:t>
            </a:r>
            <a:r>
              <a:rPr lang="en-US" sz="1200" i="1" dirty="0">
                <a:latin typeface="Helvetica" pitchFamily="2" charset="0"/>
              </a:rPr>
              <a:t>Development</a:t>
            </a:r>
            <a:r>
              <a:rPr lang="en-US" sz="1200" dirty="0">
                <a:latin typeface="Helvetica" pitchFamily="2" charset="0"/>
              </a:rPr>
              <a:t> (2019).</a:t>
            </a:r>
          </a:p>
        </p:txBody>
      </p:sp>
      <p:sp>
        <p:nvSpPr>
          <p:cNvPr id="7" name="Rectangle 6">
            <a:extLst>
              <a:ext uri="{FF2B5EF4-FFF2-40B4-BE49-F238E27FC236}">
                <a16:creationId xmlns:a16="http://schemas.microsoft.com/office/drawing/2014/main" id="{DA104533-60A9-F042-901F-AED4110B5955}"/>
              </a:ext>
            </a:extLst>
          </p:cNvPr>
          <p:cNvSpPr/>
          <p:nvPr/>
        </p:nvSpPr>
        <p:spPr>
          <a:xfrm>
            <a:off x="1663372" y="2057498"/>
            <a:ext cx="5077061" cy="3816626"/>
          </a:xfrm>
          <a:prstGeom prst="rect">
            <a:avLst/>
          </a:prstGeom>
          <a:solidFill>
            <a:srgbClr val="FFFFFF">
              <a:alpha val="50196"/>
            </a:srgbClr>
          </a:solidFill>
          <a:ln>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875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8B334-869A-E347-BB53-8C35DB713C33}"/>
              </a:ext>
            </a:extLst>
          </p:cNvPr>
          <p:cNvSpPr>
            <a:spLocks noGrp="1"/>
          </p:cNvSpPr>
          <p:nvPr>
            <p:ph type="title"/>
          </p:nvPr>
        </p:nvSpPr>
        <p:spPr/>
        <p:txBody>
          <a:bodyPr>
            <a:noAutofit/>
          </a:bodyPr>
          <a:lstStyle/>
          <a:p>
            <a:r>
              <a:rPr lang="en-US" sz="2400" dirty="0"/>
              <a:t>RNA velocity exploits underlying molecular kinetics to predict gene expression changes in cells</a:t>
            </a:r>
          </a:p>
        </p:txBody>
      </p:sp>
      <p:sp>
        <p:nvSpPr>
          <p:cNvPr id="3" name="Slide Number Placeholder 2">
            <a:extLst>
              <a:ext uri="{FF2B5EF4-FFF2-40B4-BE49-F238E27FC236}">
                <a16:creationId xmlns:a16="http://schemas.microsoft.com/office/drawing/2014/main" id="{4F538FCA-94EA-BE4F-87E2-4BFF148B98A8}"/>
              </a:ext>
            </a:extLst>
          </p:cNvPr>
          <p:cNvSpPr>
            <a:spLocks noGrp="1"/>
          </p:cNvSpPr>
          <p:nvPr>
            <p:ph type="sldNum" sz="quarter" idx="12"/>
          </p:nvPr>
        </p:nvSpPr>
        <p:spPr/>
        <p:txBody>
          <a:bodyPr/>
          <a:lstStyle/>
          <a:p>
            <a:fld id="{C90DFFF9-C5A7-DE46-9FB9-8E9D02D1C37F}" type="slidenum">
              <a:rPr lang="en-US" smtClean="0"/>
              <a:t>5</a:t>
            </a:fld>
            <a:endParaRPr lang="en-US"/>
          </a:p>
        </p:txBody>
      </p:sp>
      <p:pic>
        <p:nvPicPr>
          <p:cNvPr id="5" name="Picture 4">
            <a:extLst>
              <a:ext uri="{FF2B5EF4-FFF2-40B4-BE49-F238E27FC236}">
                <a16:creationId xmlns:a16="http://schemas.microsoft.com/office/drawing/2014/main" id="{0AED4F46-79E4-F94A-87B8-EFBA31073154}"/>
              </a:ext>
            </a:extLst>
          </p:cNvPr>
          <p:cNvPicPr>
            <a:picLocks noChangeAspect="1"/>
          </p:cNvPicPr>
          <p:nvPr/>
        </p:nvPicPr>
        <p:blipFill rotWithShape="1">
          <a:blip r:embed="rId3"/>
          <a:srcRect t="10840"/>
          <a:stretch/>
        </p:blipFill>
        <p:spPr>
          <a:xfrm>
            <a:off x="6901002" y="1395686"/>
            <a:ext cx="3989931" cy="3675212"/>
          </a:xfrm>
          <a:prstGeom prst="rect">
            <a:avLst/>
          </a:prstGeom>
        </p:spPr>
      </p:pic>
      <p:sp>
        <p:nvSpPr>
          <p:cNvPr id="6" name="TextBox 5">
            <a:extLst>
              <a:ext uri="{FF2B5EF4-FFF2-40B4-BE49-F238E27FC236}">
                <a16:creationId xmlns:a16="http://schemas.microsoft.com/office/drawing/2014/main" id="{8341DE7E-7A1A-414C-9030-9A08591A94D8}"/>
              </a:ext>
            </a:extLst>
          </p:cNvPr>
          <p:cNvSpPr txBox="1"/>
          <p:nvPr/>
        </p:nvSpPr>
        <p:spPr>
          <a:xfrm>
            <a:off x="6710696" y="5207423"/>
            <a:ext cx="4274820" cy="461665"/>
          </a:xfrm>
          <a:prstGeom prst="rect">
            <a:avLst/>
          </a:prstGeom>
          <a:noFill/>
        </p:spPr>
        <p:txBody>
          <a:bodyPr wrap="square" rtlCol="0">
            <a:spAutoFit/>
          </a:bodyPr>
          <a:lstStyle/>
          <a:p>
            <a:pPr algn="ctr"/>
            <a:r>
              <a:rPr lang="en-US" sz="1200" dirty="0">
                <a:latin typeface="Helvetica" pitchFamily="2" charset="0"/>
              </a:rPr>
              <a:t>RNA velocity field projected onto the </a:t>
            </a:r>
            <a:r>
              <a:rPr lang="en-US" sz="1200" i="1" dirty="0">
                <a:latin typeface="Helvetica" pitchFamily="2" charset="0"/>
              </a:rPr>
              <a:t>t</a:t>
            </a:r>
            <a:r>
              <a:rPr lang="en-US" sz="1200" dirty="0">
                <a:latin typeface="Helvetica" pitchFamily="2" charset="0"/>
              </a:rPr>
              <a:t>-SNE plot. Arrows show the local average velocity evaluated on a regular grid.  </a:t>
            </a:r>
          </a:p>
        </p:txBody>
      </p:sp>
      <p:sp>
        <p:nvSpPr>
          <p:cNvPr id="7" name="TextBox 6">
            <a:extLst>
              <a:ext uri="{FF2B5EF4-FFF2-40B4-BE49-F238E27FC236}">
                <a16:creationId xmlns:a16="http://schemas.microsoft.com/office/drawing/2014/main" id="{F52F329B-CE71-404F-AE32-8B4DD6839607}"/>
              </a:ext>
            </a:extLst>
          </p:cNvPr>
          <p:cNvSpPr txBox="1"/>
          <p:nvPr/>
        </p:nvSpPr>
        <p:spPr>
          <a:xfrm>
            <a:off x="9661072" y="6581001"/>
            <a:ext cx="3712029" cy="276999"/>
          </a:xfrm>
          <a:prstGeom prst="rect">
            <a:avLst/>
          </a:prstGeom>
          <a:noFill/>
        </p:spPr>
        <p:txBody>
          <a:bodyPr wrap="square" rtlCol="0">
            <a:spAutoFit/>
          </a:bodyPr>
          <a:lstStyle/>
          <a:p>
            <a:r>
              <a:rPr lang="en-US" sz="1200" dirty="0">
                <a:latin typeface="Helvetica" pitchFamily="2" charset="0"/>
              </a:rPr>
              <a:t>La </a:t>
            </a:r>
            <a:r>
              <a:rPr lang="en-US" sz="1200" dirty="0" err="1">
                <a:latin typeface="Helvetica" pitchFamily="2" charset="0"/>
              </a:rPr>
              <a:t>Manno</a:t>
            </a:r>
            <a:r>
              <a:rPr lang="en-US" sz="1200" dirty="0">
                <a:latin typeface="Helvetica" pitchFamily="2" charset="0"/>
              </a:rPr>
              <a:t>, G. et al. </a:t>
            </a:r>
            <a:r>
              <a:rPr lang="en-US" sz="1200" i="1" dirty="0">
                <a:latin typeface="Helvetica" pitchFamily="2" charset="0"/>
              </a:rPr>
              <a:t>Nature</a:t>
            </a:r>
            <a:r>
              <a:rPr lang="en-US" sz="1200" dirty="0">
                <a:latin typeface="Helvetica" pitchFamily="2" charset="0"/>
              </a:rPr>
              <a:t> (2018).</a:t>
            </a:r>
          </a:p>
        </p:txBody>
      </p:sp>
      <p:sp>
        <p:nvSpPr>
          <p:cNvPr id="15" name="Rectangle 14">
            <a:extLst>
              <a:ext uri="{FF2B5EF4-FFF2-40B4-BE49-F238E27FC236}">
                <a16:creationId xmlns:a16="http://schemas.microsoft.com/office/drawing/2014/main" id="{E959130F-5A6F-6C45-AE76-1EEAC8652E36}"/>
              </a:ext>
            </a:extLst>
          </p:cNvPr>
          <p:cNvSpPr/>
          <p:nvPr/>
        </p:nvSpPr>
        <p:spPr>
          <a:xfrm>
            <a:off x="1079501" y="4807312"/>
            <a:ext cx="4393214" cy="738664"/>
          </a:xfrm>
          <a:prstGeom prst="rect">
            <a:avLst/>
          </a:prstGeom>
        </p:spPr>
        <p:txBody>
          <a:bodyPr wrap="square">
            <a:spAutoFit/>
          </a:bodyPr>
          <a:lstStyle/>
          <a:p>
            <a:pPr algn="ctr"/>
            <a:r>
              <a:rPr lang="en-US" sz="1400" dirty="0">
                <a:latin typeface="Helvetica" pitchFamily="2" charset="0"/>
              </a:rPr>
              <a:t>The relative abundance of nascent (</a:t>
            </a:r>
            <a:r>
              <a:rPr lang="en-US" sz="1400" dirty="0" err="1">
                <a:latin typeface="Helvetica" pitchFamily="2" charset="0"/>
              </a:rPr>
              <a:t>unspliced</a:t>
            </a:r>
            <a:r>
              <a:rPr lang="en-US" sz="1400" dirty="0">
                <a:latin typeface="Helvetica" pitchFamily="2" charset="0"/>
              </a:rPr>
              <a:t>) and mature (spliced) mRNA can be exploited to estimate the rates of gene splicing and degradation</a:t>
            </a:r>
          </a:p>
        </p:txBody>
      </p:sp>
      <p:grpSp>
        <p:nvGrpSpPr>
          <p:cNvPr id="21" name="Group 20">
            <a:extLst>
              <a:ext uri="{FF2B5EF4-FFF2-40B4-BE49-F238E27FC236}">
                <a16:creationId xmlns:a16="http://schemas.microsoft.com/office/drawing/2014/main" id="{5BFF53C4-DBC6-6146-8F57-93374682A64F}"/>
              </a:ext>
            </a:extLst>
          </p:cNvPr>
          <p:cNvGrpSpPr/>
          <p:nvPr/>
        </p:nvGrpSpPr>
        <p:grpSpPr>
          <a:xfrm>
            <a:off x="1453488" y="1811721"/>
            <a:ext cx="2216304" cy="2605287"/>
            <a:chOff x="6190020" y="1387245"/>
            <a:chExt cx="1730814" cy="2085183"/>
          </a:xfrm>
        </p:grpSpPr>
        <p:pic>
          <p:nvPicPr>
            <p:cNvPr id="14" name="Picture 13">
              <a:extLst>
                <a:ext uri="{FF2B5EF4-FFF2-40B4-BE49-F238E27FC236}">
                  <a16:creationId xmlns:a16="http://schemas.microsoft.com/office/drawing/2014/main" id="{2015DCF6-CE08-D84D-B1CF-8A97552B244B}"/>
                </a:ext>
              </a:extLst>
            </p:cNvPr>
            <p:cNvPicPr>
              <a:picLocks noChangeAspect="1"/>
            </p:cNvPicPr>
            <p:nvPr/>
          </p:nvPicPr>
          <p:blipFill rotWithShape="1">
            <a:blip r:embed="rId4"/>
            <a:srcRect b="16793"/>
            <a:stretch/>
          </p:blipFill>
          <p:spPr>
            <a:xfrm>
              <a:off x="6190020" y="1387245"/>
              <a:ext cx="1730814" cy="2085183"/>
            </a:xfrm>
            <a:prstGeom prst="rect">
              <a:avLst/>
            </a:prstGeom>
          </p:spPr>
        </p:pic>
        <p:sp>
          <p:nvSpPr>
            <p:cNvPr id="16" name="Rectangle 15">
              <a:extLst>
                <a:ext uri="{FF2B5EF4-FFF2-40B4-BE49-F238E27FC236}">
                  <a16:creationId xmlns:a16="http://schemas.microsoft.com/office/drawing/2014/main" id="{7F759A35-C6E2-8544-BB11-6147557F807E}"/>
                </a:ext>
              </a:extLst>
            </p:cNvPr>
            <p:cNvSpPr/>
            <p:nvPr/>
          </p:nvSpPr>
          <p:spPr>
            <a:xfrm>
              <a:off x="7354711" y="1524000"/>
              <a:ext cx="242711" cy="1298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Rectangle 16">
              <a:extLst>
                <a:ext uri="{FF2B5EF4-FFF2-40B4-BE49-F238E27FC236}">
                  <a16:creationId xmlns:a16="http://schemas.microsoft.com/office/drawing/2014/main" id="{35F13EC6-AB85-6A45-950B-C5E0E7B275DA}"/>
                </a:ext>
              </a:extLst>
            </p:cNvPr>
            <p:cNvSpPr/>
            <p:nvPr/>
          </p:nvSpPr>
          <p:spPr>
            <a:xfrm>
              <a:off x="7678123" y="2058509"/>
              <a:ext cx="242711" cy="1298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8" name="Rectangle 17">
              <a:extLst>
                <a:ext uri="{FF2B5EF4-FFF2-40B4-BE49-F238E27FC236}">
                  <a16:creationId xmlns:a16="http://schemas.microsoft.com/office/drawing/2014/main" id="{F3A6029C-DA99-FE4F-8C4B-D14857090968}"/>
                </a:ext>
              </a:extLst>
            </p:cNvPr>
            <p:cNvSpPr/>
            <p:nvPr/>
          </p:nvSpPr>
          <p:spPr>
            <a:xfrm>
              <a:off x="7365294" y="2336938"/>
              <a:ext cx="328385" cy="2041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Rectangle 18">
              <a:extLst>
                <a:ext uri="{FF2B5EF4-FFF2-40B4-BE49-F238E27FC236}">
                  <a16:creationId xmlns:a16="http://schemas.microsoft.com/office/drawing/2014/main" id="{5B1D4825-E487-FD44-8C8A-BBFDDDDC0777}"/>
                </a:ext>
              </a:extLst>
            </p:cNvPr>
            <p:cNvSpPr/>
            <p:nvPr/>
          </p:nvSpPr>
          <p:spPr>
            <a:xfrm>
              <a:off x="7693679" y="2679574"/>
              <a:ext cx="227155" cy="2041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Rectangle 19">
              <a:extLst>
                <a:ext uri="{FF2B5EF4-FFF2-40B4-BE49-F238E27FC236}">
                  <a16:creationId xmlns:a16="http://schemas.microsoft.com/office/drawing/2014/main" id="{EAD4E6BF-5B66-154A-AFF8-DEEED0B134EE}"/>
                </a:ext>
              </a:extLst>
            </p:cNvPr>
            <p:cNvSpPr/>
            <p:nvPr/>
          </p:nvSpPr>
          <p:spPr>
            <a:xfrm>
              <a:off x="7365294" y="2990112"/>
              <a:ext cx="227155" cy="2041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2" name="TextBox 21">
            <a:extLst>
              <a:ext uri="{FF2B5EF4-FFF2-40B4-BE49-F238E27FC236}">
                <a16:creationId xmlns:a16="http://schemas.microsoft.com/office/drawing/2014/main" id="{B5E152EF-C948-E845-97FD-618677866624}"/>
              </a:ext>
            </a:extLst>
          </p:cNvPr>
          <p:cNvSpPr txBox="1"/>
          <p:nvPr/>
        </p:nvSpPr>
        <p:spPr>
          <a:xfrm>
            <a:off x="3638760" y="2824569"/>
            <a:ext cx="3071936" cy="523220"/>
          </a:xfrm>
          <a:prstGeom prst="rect">
            <a:avLst/>
          </a:prstGeom>
          <a:noFill/>
        </p:spPr>
        <p:txBody>
          <a:bodyPr wrap="square" rtlCol="0">
            <a:spAutoFit/>
          </a:bodyPr>
          <a:lstStyle/>
          <a:p>
            <a:r>
              <a:rPr lang="en-US" sz="1400" dirty="0">
                <a:solidFill>
                  <a:schemeClr val="accent1"/>
                </a:solidFill>
                <a:latin typeface="Helvetica" pitchFamily="2" charset="0"/>
              </a:rPr>
              <a:t>mRNA abundance over time (</a:t>
            </a:r>
            <a:r>
              <a:rPr lang="en-US" sz="1400" dirty="0" err="1">
                <a:solidFill>
                  <a:schemeClr val="accent1"/>
                </a:solidFill>
                <a:latin typeface="Helvetica" pitchFamily="2" charset="0"/>
              </a:rPr>
              <a:t>dS</a:t>
            </a:r>
            <a:r>
              <a:rPr lang="en-US" sz="1400" dirty="0">
                <a:solidFill>
                  <a:schemeClr val="accent1"/>
                </a:solidFill>
                <a:latin typeface="Helvetica" pitchFamily="2" charset="0"/>
              </a:rPr>
              <a:t>/</a:t>
            </a:r>
            <a:r>
              <a:rPr lang="en-US" sz="1400" dirty="0" err="1">
                <a:solidFill>
                  <a:schemeClr val="accent1"/>
                </a:solidFill>
                <a:latin typeface="Helvetica" pitchFamily="2" charset="0"/>
              </a:rPr>
              <a:t>dt</a:t>
            </a:r>
            <a:r>
              <a:rPr lang="en-US" sz="1400" dirty="0">
                <a:solidFill>
                  <a:schemeClr val="accent1"/>
                </a:solidFill>
                <a:latin typeface="Helvetica" pitchFamily="2" charset="0"/>
              </a:rPr>
              <a:t>) is the </a:t>
            </a:r>
            <a:r>
              <a:rPr lang="en-US" sz="1400" i="1" dirty="0">
                <a:solidFill>
                  <a:schemeClr val="accent1"/>
                </a:solidFill>
                <a:latin typeface="Helvetica" pitchFamily="2" charset="0"/>
              </a:rPr>
              <a:t>velocity </a:t>
            </a:r>
            <a:r>
              <a:rPr lang="en-US" sz="1400" dirty="0">
                <a:solidFill>
                  <a:schemeClr val="accent1"/>
                </a:solidFill>
                <a:latin typeface="Helvetica" pitchFamily="2" charset="0"/>
              </a:rPr>
              <a:t>of gene expression</a:t>
            </a:r>
          </a:p>
        </p:txBody>
      </p:sp>
    </p:spTree>
    <p:extLst>
      <p:ext uri="{BB962C8B-B14F-4D97-AF65-F5344CB8AC3E}">
        <p14:creationId xmlns:p14="http://schemas.microsoft.com/office/powerpoint/2010/main" val="32296260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A2034-B153-154B-93D9-026F90828F1C}"/>
              </a:ext>
            </a:extLst>
          </p:cNvPr>
          <p:cNvSpPr>
            <a:spLocks noGrp="1"/>
          </p:cNvSpPr>
          <p:nvPr>
            <p:ph type="title"/>
          </p:nvPr>
        </p:nvSpPr>
        <p:spPr>
          <a:xfrm>
            <a:off x="838199" y="365125"/>
            <a:ext cx="10874829" cy="624579"/>
          </a:xfrm>
        </p:spPr>
        <p:txBody>
          <a:bodyPr>
            <a:noAutofit/>
          </a:bodyPr>
          <a:lstStyle/>
          <a:p>
            <a:r>
              <a:rPr lang="en-US" sz="2400" dirty="0"/>
              <a:t>The balance of un-spliced and spliced mRNA abundance is an indicator of the future state of mature mRNA abundance, and thus the future state of the cell.</a:t>
            </a:r>
          </a:p>
        </p:txBody>
      </p:sp>
      <p:sp>
        <p:nvSpPr>
          <p:cNvPr id="10" name="Rounded Rectangle 9">
            <a:extLst>
              <a:ext uri="{FF2B5EF4-FFF2-40B4-BE49-F238E27FC236}">
                <a16:creationId xmlns:a16="http://schemas.microsoft.com/office/drawing/2014/main" id="{4CBB6990-C04A-FE4A-BA07-58A6F9931ACF}"/>
              </a:ext>
            </a:extLst>
          </p:cNvPr>
          <p:cNvSpPr/>
          <p:nvPr/>
        </p:nvSpPr>
        <p:spPr>
          <a:xfrm>
            <a:off x="4166050" y="3475505"/>
            <a:ext cx="2174683" cy="10627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0DA099F-F5BD-E949-891D-A9F275C43588}"/>
              </a:ext>
            </a:extLst>
          </p:cNvPr>
          <p:cNvSpPr/>
          <p:nvPr/>
        </p:nvSpPr>
        <p:spPr>
          <a:xfrm>
            <a:off x="4581603" y="3475505"/>
            <a:ext cx="374468" cy="10627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9EDC5EB-3F43-E840-8E66-232E0E53A419}"/>
              </a:ext>
            </a:extLst>
          </p:cNvPr>
          <p:cNvSpPr/>
          <p:nvPr/>
        </p:nvSpPr>
        <p:spPr>
          <a:xfrm>
            <a:off x="5461168" y="3475504"/>
            <a:ext cx="505098" cy="10627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0B8C5E75-36C1-384F-BB61-7B52870CE67C}"/>
              </a:ext>
            </a:extLst>
          </p:cNvPr>
          <p:cNvSpPr/>
          <p:nvPr/>
        </p:nvSpPr>
        <p:spPr>
          <a:xfrm>
            <a:off x="4472926" y="4196413"/>
            <a:ext cx="1126134" cy="10627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3EA78737-4393-1D47-8EBA-5B887F520860}"/>
              </a:ext>
            </a:extLst>
          </p:cNvPr>
          <p:cNvSpPr txBox="1"/>
          <p:nvPr/>
        </p:nvSpPr>
        <p:spPr>
          <a:xfrm>
            <a:off x="3592865" y="1998263"/>
            <a:ext cx="2820860" cy="738664"/>
          </a:xfrm>
          <a:prstGeom prst="rect">
            <a:avLst/>
          </a:prstGeom>
          <a:noFill/>
        </p:spPr>
        <p:txBody>
          <a:bodyPr wrap="square" rtlCol="0">
            <a:spAutoFit/>
          </a:bodyPr>
          <a:lstStyle/>
          <a:p>
            <a:pPr algn="ctr"/>
            <a:r>
              <a:rPr lang="en-US" sz="1400" b="1" dirty="0">
                <a:latin typeface="Helvetica" pitchFamily="2" charset="0"/>
              </a:rPr>
              <a:t>Steady state </a:t>
            </a:r>
            <a:br>
              <a:rPr lang="en-US" sz="1400" b="1" dirty="0">
                <a:latin typeface="Helvetica" pitchFamily="2" charset="0"/>
              </a:rPr>
            </a:br>
            <a:r>
              <a:rPr lang="en-US" sz="1400" b="1" dirty="0">
                <a:latin typeface="Helvetica" pitchFamily="2" charset="0"/>
              </a:rPr>
              <a:t>(equilibrium of </a:t>
            </a:r>
          </a:p>
          <a:p>
            <a:pPr algn="ctr"/>
            <a:r>
              <a:rPr lang="en-US" sz="1400" b="1" dirty="0">
                <a:latin typeface="Helvetica" pitchFamily="2" charset="0"/>
              </a:rPr>
              <a:t>un-spliced vs spliced)</a:t>
            </a:r>
          </a:p>
        </p:txBody>
      </p:sp>
      <p:sp>
        <p:nvSpPr>
          <p:cNvPr id="16" name="Rounded Rectangle 15">
            <a:extLst>
              <a:ext uri="{FF2B5EF4-FFF2-40B4-BE49-F238E27FC236}">
                <a16:creationId xmlns:a16="http://schemas.microsoft.com/office/drawing/2014/main" id="{FABA143D-C5B8-DC4D-A296-E97B4E812FD3}"/>
              </a:ext>
            </a:extLst>
          </p:cNvPr>
          <p:cNvSpPr/>
          <p:nvPr/>
        </p:nvSpPr>
        <p:spPr>
          <a:xfrm>
            <a:off x="3958274" y="3196632"/>
            <a:ext cx="2174683" cy="10627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6ACBB1D-F0A3-4A4D-8618-BB7E9A44C94C}"/>
              </a:ext>
            </a:extLst>
          </p:cNvPr>
          <p:cNvSpPr/>
          <p:nvPr/>
        </p:nvSpPr>
        <p:spPr>
          <a:xfrm>
            <a:off x="4373827" y="3196632"/>
            <a:ext cx="374468" cy="10627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9A07971-459E-EA44-AC8D-300E6309C2E2}"/>
              </a:ext>
            </a:extLst>
          </p:cNvPr>
          <p:cNvSpPr/>
          <p:nvPr/>
        </p:nvSpPr>
        <p:spPr>
          <a:xfrm>
            <a:off x="5253392" y="3196631"/>
            <a:ext cx="505098" cy="10627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a:extLst>
              <a:ext uri="{FF2B5EF4-FFF2-40B4-BE49-F238E27FC236}">
                <a16:creationId xmlns:a16="http://schemas.microsoft.com/office/drawing/2014/main" id="{DC8AC9BD-575B-214D-9B24-9E5F61974DD3}"/>
              </a:ext>
            </a:extLst>
          </p:cNvPr>
          <p:cNvSpPr/>
          <p:nvPr/>
        </p:nvSpPr>
        <p:spPr>
          <a:xfrm>
            <a:off x="4632356" y="4407806"/>
            <a:ext cx="1126134" cy="10627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E71250B3-3649-5048-945B-ACF413E9AA93}"/>
              </a:ext>
            </a:extLst>
          </p:cNvPr>
          <p:cNvSpPr/>
          <p:nvPr/>
        </p:nvSpPr>
        <p:spPr>
          <a:xfrm>
            <a:off x="4748295" y="4642924"/>
            <a:ext cx="1126134" cy="10627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44B6368D-721E-6F46-B42B-91B621FCB39D}"/>
              </a:ext>
            </a:extLst>
          </p:cNvPr>
          <p:cNvSpPr txBox="1"/>
          <p:nvPr/>
        </p:nvSpPr>
        <p:spPr>
          <a:xfrm>
            <a:off x="3732704" y="2776497"/>
            <a:ext cx="1799304" cy="276999"/>
          </a:xfrm>
          <a:prstGeom prst="rect">
            <a:avLst/>
          </a:prstGeom>
          <a:noFill/>
        </p:spPr>
        <p:txBody>
          <a:bodyPr wrap="square" rtlCol="0">
            <a:spAutoFit/>
          </a:bodyPr>
          <a:lstStyle/>
          <a:p>
            <a:r>
              <a:rPr lang="en-US" sz="1200" dirty="0">
                <a:latin typeface="Helvetica" pitchFamily="2" charset="0"/>
              </a:rPr>
              <a:t>un-spliced</a:t>
            </a:r>
          </a:p>
        </p:txBody>
      </p:sp>
      <p:sp>
        <p:nvSpPr>
          <p:cNvPr id="22" name="TextBox 21">
            <a:extLst>
              <a:ext uri="{FF2B5EF4-FFF2-40B4-BE49-F238E27FC236}">
                <a16:creationId xmlns:a16="http://schemas.microsoft.com/office/drawing/2014/main" id="{C87932C0-1F58-554B-9A27-A41B5D789C71}"/>
              </a:ext>
            </a:extLst>
          </p:cNvPr>
          <p:cNvSpPr txBox="1"/>
          <p:nvPr/>
        </p:nvSpPr>
        <p:spPr>
          <a:xfrm>
            <a:off x="3740388" y="3881390"/>
            <a:ext cx="1799304" cy="276999"/>
          </a:xfrm>
          <a:prstGeom prst="rect">
            <a:avLst/>
          </a:prstGeom>
          <a:noFill/>
        </p:spPr>
        <p:txBody>
          <a:bodyPr wrap="square" rtlCol="0">
            <a:spAutoFit/>
          </a:bodyPr>
          <a:lstStyle/>
          <a:p>
            <a:r>
              <a:rPr lang="en-US" sz="1200" dirty="0">
                <a:latin typeface="Helvetica" pitchFamily="2" charset="0"/>
              </a:rPr>
              <a:t>spliced</a:t>
            </a:r>
          </a:p>
        </p:txBody>
      </p:sp>
      <p:sp>
        <p:nvSpPr>
          <p:cNvPr id="23" name="Rounded Rectangle 22">
            <a:extLst>
              <a:ext uri="{FF2B5EF4-FFF2-40B4-BE49-F238E27FC236}">
                <a16:creationId xmlns:a16="http://schemas.microsoft.com/office/drawing/2014/main" id="{AA7FA744-A310-B24A-8F89-C9240DA48F04}"/>
              </a:ext>
            </a:extLst>
          </p:cNvPr>
          <p:cNvSpPr/>
          <p:nvPr/>
        </p:nvSpPr>
        <p:spPr>
          <a:xfrm>
            <a:off x="7470935" y="2270408"/>
            <a:ext cx="2174683" cy="10627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7F82D296-19C6-FD48-BF1B-3EC422D32B6A}"/>
              </a:ext>
            </a:extLst>
          </p:cNvPr>
          <p:cNvSpPr/>
          <p:nvPr/>
        </p:nvSpPr>
        <p:spPr>
          <a:xfrm>
            <a:off x="7886488" y="2270408"/>
            <a:ext cx="374468" cy="10627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9060B6F-5C3A-4642-AFCD-A25291CCCBF2}"/>
              </a:ext>
            </a:extLst>
          </p:cNvPr>
          <p:cNvSpPr/>
          <p:nvPr/>
        </p:nvSpPr>
        <p:spPr>
          <a:xfrm>
            <a:off x="8766053" y="2270407"/>
            <a:ext cx="505098" cy="10627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25">
            <a:extLst>
              <a:ext uri="{FF2B5EF4-FFF2-40B4-BE49-F238E27FC236}">
                <a16:creationId xmlns:a16="http://schemas.microsoft.com/office/drawing/2014/main" id="{F9836CF1-5682-E149-9965-D22FB214EC9E}"/>
              </a:ext>
            </a:extLst>
          </p:cNvPr>
          <p:cNvSpPr/>
          <p:nvPr/>
        </p:nvSpPr>
        <p:spPr>
          <a:xfrm>
            <a:off x="7847935" y="3305370"/>
            <a:ext cx="1126134" cy="10627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415B97A8-EB09-024F-B3D4-20BF9DD3BBE6}"/>
              </a:ext>
            </a:extLst>
          </p:cNvPr>
          <p:cNvSpPr txBox="1"/>
          <p:nvPr/>
        </p:nvSpPr>
        <p:spPr>
          <a:xfrm>
            <a:off x="6903227" y="1284802"/>
            <a:ext cx="4460544" cy="307777"/>
          </a:xfrm>
          <a:prstGeom prst="rect">
            <a:avLst/>
          </a:prstGeom>
          <a:noFill/>
        </p:spPr>
        <p:txBody>
          <a:bodyPr wrap="square" rtlCol="0">
            <a:spAutoFit/>
          </a:bodyPr>
          <a:lstStyle/>
          <a:p>
            <a:r>
              <a:rPr lang="en-US" sz="1400" b="1" dirty="0">
                <a:latin typeface="Helvetica" pitchFamily="2" charset="0"/>
              </a:rPr>
              <a:t>Induction: toward an increase in expression</a:t>
            </a:r>
          </a:p>
        </p:txBody>
      </p:sp>
      <p:sp>
        <p:nvSpPr>
          <p:cNvPr id="28" name="Rounded Rectangle 27">
            <a:extLst>
              <a:ext uri="{FF2B5EF4-FFF2-40B4-BE49-F238E27FC236}">
                <a16:creationId xmlns:a16="http://schemas.microsoft.com/office/drawing/2014/main" id="{750731A6-DDEC-754A-B89A-3D2CBD174107}"/>
              </a:ext>
            </a:extLst>
          </p:cNvPr>
          <p:cNvSpPr/>
          <p:nvPr/>
        </p:nvSpPr>
        <p:spPr>
          <a:xfrm>
            <a:off x="7333283" y="2040119"/>
            <a:ext cx="2174683" cy="10627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83AD0AE-E94B-6943-8215-63526404B46E}"/>
              </a:ext>
            </a:extLst>
          </p:cNvPr>
          <p:cNvSpPr/>
          <p:nvPr/>
        </p:nvSpPr>
        <p:spPr>
          <a:xfrm>
            <a:off x="7748836" y="2040119"/>
            <a:ext cx="374468" cy="10627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C5394037-096C-8F47-B815-84D3ADFE24BB}"/>
              </a:ext>
            </a:extLst>
          </p:cNvPr>
          <p:cNvSpPr/>
          <p:nvPr/>
        </p:nvSpPr>
        <p:spPr>
          <a:xfrm>
            <a:off x="8628401" y="2040118"/>
            <a:ext cx="505098" cy="10627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ounded Rectangle 30">
            <a:extLst>
              <a:ext uri="{FF2B5EF4-FFF2-40B4-BE49-F238E27FC236}">
                <a16:creationId xmlns:a16="http://schemas.microsoft.com/office/drawing/2014/main" id="{31ED995E-3EFE-DE4A-9F94-1593406F22F9}"/>
              </a:ext>
            </a:extLst>
          </p:cNvPr>
          <p:cNvSpPr/>
          <p:nvPr/>
        </p:nvSpPr>
        <p:spPr>
          <a:xfrm>
            <a:off x="8007365" y="3516763"/>
            <a:ext cx="1126134" cy="10627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88C082AE-870A-0C4A-8DD1-DCA5D9C6D617}"/>
              </a:ext>
            </a:extLst>
          </p:cNvPr>
          <p:cNvSpPr txBox="1"/>
          <p:nvPr/>
        </p:nvSpPr>
        <p:spPr>
          <a:xfrm>
            <a:off x="7107713" y="1619984"/>
            <a:ext cx="1799304" cy="276999"/>
          </a:xfrm>
          <a:prstGeom prst="rect">
            <a:avLst/>
          </a:prstGeom>
          <a:noFill/>
        </p:spPr>
        <p:txBody>
          <a:bodyPr wrap="square" rtlCol="0">
            <a:spAutoFit/>
          </a:bodyPr>
          <a:lstStyle/>
          <a:p>
            <a:r>
              <a:rPr lang="en-US" sz="1200" dirty="0">
                <a:latin typeface="Helvetica" pitchFamily="2" charset="0"/>
              </a:rPr>
              <a:t>un-spliced</a:t>
            </a:r>
          </a:p>
        </p:txBody>
      </p:sp>
      <p:sp>
        <p:nvSpPr>
          <p:cNvPr id="34" name="TextBox 33">
            <a:extLst>
              <a:ext uri="{FF2B5EF4-FFF2-40B4-BE49-F238E27FC236}">
                <a16:creationId xmlns:a16="http://schemas.microsoft.com/office/drawing/2014/main" id="{390ED6FA-DCF0-5948-A9E7-E7019675AB66}"/>
              </a:ext>
            </a:extLst>
          </p:cNvPr>
          <p:cNvSpPr txBox="1"/>
          <p:nvPr/>
        </p:nvSpPr>
        <p:spPr>
          <a:xfrm>
            <a:off x="7115397" y="2990347"/>
            <a:ext cx="1799304" cy="276999"/>
          </a:xfrm>
          <a:prstGeom prst="rect">
            <a:avLst/>
          </a:prstGeom>
          <a:noFill/>
        </p:spPr>
        <p:txBody>
          <a:bodyPr wrap="square" rtlCol="0">
            <a:spAutoFit/>
          </a:bodyPr>
          <a:lstStyle/>
          <a:p>
            <a:r>
              <a:rPr lang="en-US" sz="1200" dirty="0">
                <a:latin typeface="Helvetica" pitchFamily="2" charset="0"/>
              </a:rPr>
              <a:t>spliced</a:t>
            </a:r>
          </a:p>
        </p:txBody>
      </p:sp>
      <p:sp>
        <p:nvSpPr>
          <p:cNvPr id="41" name="Rounded Rectangle 40">
            <a:extLst>
              <a:ext uri="{FF2B5EF4-FFF2-40B4-BE49-F238E27FC236}">
                <a16:creationId xmlns:a16="http://schemas.microsoft.com/office/drawing/2014/main" id="{79A15269-B656-DD44-8D9B-2DE05A98FB04}"/>
              </a:ext>
            </a:extLst>
          </p:cNvPr>
          <p:cNvSpPr/>
          <p:nvPr/>
        </p:nvSpPr>
        <p:spPr>
          <a:xfrm>
            <a:off x="7470935" y="2755677"/>
            <a:ext cx="2174683" cy="10627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0CBB18F0-F740-8048-B69A-A6D20617871A}"/>
              </a:ext>
            </a:extLst>
          </p:cNvPr>
          <p:cNvSpPr/>
          <p:nvPr/>
        </p:nvSpPr>
        <p:spPr>
          <a:xfrm>
            <a:off x="7886488" y="2755677"/>
            <a:ext cx="374468" cy="10627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862311C3-C0B8-8D4A-BF7C-2C4C384D0310}"/>
              </a:ext>
            </a:extLst>
          </p:cNvPr>
          <p:cNvSpPr/>
          <p:nvPr/>
        </p:nvSpPr>
        <p:spPr>
          <a:xfrm>
            <a:off x="8766053" y="2755676"/>
            <a:ext cx="505098" cy="10627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ounded Rectangle 43">
            <a:extLst>
              <a:ext uri="{FF2B5EF4-FFF2-40B4-BE49-F238E27FC236}">
                <a16:creationId xmlns:a16="http://schemas.microsoft.com/office/drawing/2014/main" id="{C6A4894E-F3FD-9346-87D7-24449550C092}"/>
              </a:ext>
            </a:extLst>
          </p:cNvPr>
          <p:cNvSpPr/>
          <p:nvPr/>
        </p:nvSpPr>
        <p:spPr>
          <a:xfrm>
            <a:off x="7333283" y="2525388"/>
            <a:ext cx="2174683" cy="10627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2B390D66-BF75-CF43-BC06-CD9B8281DB46}"/>
              </a:ext>
            </a:extLst>
          </p:cNvPr>
          <p:cNvSpPr/>
          <p:nvPr/>
        </p:nvSpPr>
        <p:spPr>
          <a:xfrm>
            <a:off x="7748836" y="2525388"/>
            <a:ext cx="374468" cy="10627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38F04C2A-43EC-E24D-BA0B-7C291CB76483}"/>
              </a:ext>
            </a:extLst>
          </p:cNvPr>
          <p:cNvSpPr/>
          <p:nvPr/>
        </p:nvSpPr>
        <p:spPr>
          <a:xfrm>
            <a:off x="8628401" y="2525387"/>
            <a:ext cx="505098" cy="10627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ounded Rectangle 49">
            <a:extLst>
              <a:ext uri="{FF2B5EF4-FFF2-40B4-BE49-F238E27FC236}">
                <a16:creationId xmlns:a16="http://schemas.microsoft.com/office/drawing/2014/main" id="{828CC20F-4B88-F744-8202-13EAAA0706B3}"/>
              </a:ext>
            </a:extLst>
          </p:cNvPr>
          <p:cNvSpPr/>
          <p:nvPr/>
        </p:nvSpPr>
        <p:spPr>
          <a:xfrm>
            <a:off x="7847935" y="5359756"/>
            <a:ext cx="1126134" cy="10627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79BFE921-A424-C44D-83A1-38BA041E7C0B}"/>
              </a:ext>
            </a:extLst>
          </p:cNvPr>
          <p:cNvSpPr txBox="1"/>
          <p:nvPr/>
        </p:nvSpPr>
        <p:spPr>
          <a:xfrm>
            <a:off x="6903227" y="4311229"/>
            <a:ext cx="4460544" cy="307777"/>
          </a:xfrm>
          <a:prstGeom prst="rect">
            <a:avLst/>
          </a:prstGeom>
          <a:noFill/>
        </p:spPr>
        <p:txBody>
          <a:bodyPr wrap="square" rtlCol="0">
            <a:spAutoFit/>
          </a:bodyPr>
          <a:lstStyle/>
          <a:p>
            <a:r>
              <a:rPr lang="en-US" sz="1400" b="1" dirty="0">
                <a:latin typeface="Helvetica" pitchFamily="2" charset="0"/>
              </a:rPr>
              <a:t>Repression: toward a decrease in expression</a:t>
            </a:r>
          </a:p>
        </p:txBody>
      </p:sp>
      <p:sp>
        <p:nvSpPr>
          <p:cNvPr id="55" name="Rounded Rectangle 54">
            <a:extLst>
              <a:ext uri="{FF2B5EF4-FFF2-40B4-BE49-F238E27FC236}">
                <a16:creationId xmlns:a16="http://schemas.microsoft.com/office/drawing/2014/main" id="{70912DA5-C280-4E42-82F5-26F83EB26A98}"/>
              </a:ext>
            </a:extLst>
          </p:cNvPr>
          <p:cNvSpPr/>
          <p:nvPr/>
        </p:nvSpPr>
        <p:spPr>
          <a:xfrm>
            <a:off x="8007365" y="5571149"/>
            <a:ext cx="1126134" cy="10627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2E17B26F-EF58-6D4A-A738-C68FA962FA34}"/>
              </a:ext>
            </a:extLst>
          </p:cNvPr>
          <p:cNvSpPr txBox="1"/>
          <p:nvPr/>
        </p:nvSpPr>
        <p:spPr>
          <a:xfrm>
            <a:off x="7107713" y="4646411"/>
            <a:ext cx="1799304" cy="276999"/>
          </a:xfrm>
          <a:prstGeom prst="rect">
            <a:avLst/>
          </a:prstGeom>
          <a:noFill/>
        </p:spPr>
        <p:txBody>
          <a:bodyPr wrap="square" rtlCol="0">
            <a:spAutoFit/>
          </a:bodyPr>
          <a:lstStyle/>
          <a:p>
            <a:r>
              <a:rPr lang="en-US" sz="1200" dirty="0">
                <a:latin typeface="Helvetica" pitchFamily="2" charset="0"/>
              </a:rPr>
              <a:t>un-spliced</a:t>
            </a:r>
          </a:p>
        </p:txBody>
      </p:sp>
      <p:sp>
        <p:nvSpPr>
          <p:cNvPr id="57" name="TextBox 56">
            <a:extLst>
              <a:ext uri="{FF2B5EF4-FFF2-40B4-BE49-F238E27FC236}">
                <a16:creationId xmlns:a16="http://schemas.microsoft.com/office/drawing/2014/main" id="{FF7AE0CA-1866-B041-9120-FC4337DFC9C9}"/>
              </a:ext>
            </a:extLst>
          </p:cNvPr>
          <p:cNvSpPr txBox="1"/>
          <p:nvPr/>
        </p:nvSpPr>
        <p:spPr>
          <a:xfrm>
            <a:off x="7115397" y="5044733"/>
            <a:ext cx="1799304" cy="276999"/>
          </a:xfrm>
          <a:prstGeom prst="rect">
            <a:avLst/>
          </a:prstGeom>
          <a:noFill/>
        </p:spPr>
        <p:txBody>
          <a:bodyPr wrap="square" rtlCol="0">
            <a:spAutoFit/>
          </a:bodyPr>
          <a:lstStyle/>
          <a:p>
            <a:r>
              <a:rPr lang="en-US" sz="1200" dirty="0">
                <a:latin typeface="Helvetica" pitchFamily="2" charset="0"/>
              </a:rPr>
              <a:t>spliced</a:t>
            </a:r>
          </a:p>
        </p:txBody>
      </p:sp>
      <p:grpSp>
        <p:nvGrpSpPr>
          <p:cNvPr id="64" name="Group 63">
            <a:extLst>
              <a:ext uri="{FF2B5EF4-FFF2-40B4-BE49-F238E27FC236}">
                <a16:creationId xmlns:a16="http://schemas.microsoft.com/office/drawing/2014/main" id="{3BE9BA51-B40F-4040-8955-D3BD0EDF2A21}"/>
              </a:ext>
            </a:extLst>
          </p:cNvPr>
          <p:cNvGrpSpPr/>
          <p:nvPr/>
        </p:nvGrpSpPr>
        <p:grpSpPr>
          <a:xfrm>
            <a:off x="642798" y="2329302"/>
            <a:ext cx="2216304" cy="2605287"/>
            <a:chOff x="6190020" y="1387245"/>
            <a:chExt cx="1730814" cy="2085183"/>
          </a:xfrm>
        </p:grpSpPr>
        <p:pic>
          <p:nvPicPr>
            <p:cNvPr id="65" name="Picture 64">
              <a:extLst>
                <a:ext uri="{FF2B5EF4-FFF2-40B4-BE49-F238E27FC236}">
                  <a16:creationId xmlns:a16="http://schemas.microsoft.com/office/drawing/2014/main" id="{C715DC65-C89E-8F4F-AAEE-827E82F74A57}"/>
                </a:ext>
              </a:extLst>
            </p:cNvPr>
            <p:cNvPicPr>
              <a:picLocks noChangeAspect="1"/>
            </p:cNvPicPr>
            <p:nvPr/>
          </p:nvPicPr>
          <p:blipFill rotWithShape="1">
            <a:blip r:embed="rId2"/>
            <a:srcRect b="16793"/>
            <a:stretch/>
          </p:blipFill>
          <p:spPr>
            <a:xfrm>
              <a:off x="6190020" y="1387245"/>
              <a:ext cx="1730814" cy="2085183"/>
            </a:xfrm>
            <a:prstGeom prst="rect">
              <a:avLst/>
            </a:prstGeom>
          </p:spPr>
        </p:pic>
        <p:sp>
          <p:nvSpPr>
            <p:cNvPr id="66" name="Rectangle 65">
              <a:extLst>
                <a:ext uri="{FF2B5EF4-FFF2-40B4-BE49-F238E27FC236}">
                  <a16:creationId xmlns:a16="http://schemas.microsoft.com/office/drawing/2014/main" id="{48FFAC46-0D66-2340-8AD7-17522BF0930B}"/>
                </a:ext>
              </a:extLst>
            </p:cNvPr>
            <p:cNvSpPr/>
            <p:nvPr/>
          </p:nvSpPr>
          <p:spPr>
            <a:xfrm>
              <a:off x="7354711" y="1524000"/>
              <a:ext cx="242711" cy="1298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7" name="Rectangle 66">
              <a:extLst>
                <a:ext uri="{FF2B5EF4-FFF2-40B4-BE49-F238E27FC236}">
                  <a16:creationId xmlns:a16="http://schemas.microsoft.com/office/drawing/2014/main" id="{6F15F0EC-D383-544B-BE1D-D9094DC945B6}"/>
                </a:ext>
              </a:extLst>
            </p:cNvPr>
            <p:cNvSpPr/>
            <p:nvPr/>
          </p:nvSpPr>
          <p:spPr>
            <a:xfrm>
              <a:off x="7678123" y="2058509"/>
              <a:ext cx="242711" cy="1298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8" name="Rectangle 67">
              <a:extLst>
                <a:ext uri="{FF2B5EF4-FFF2-40B4-BE49-F238E27FC236}">
                  <a16:creationId xmlns:a16="http://schemas.microsoft.com/office/drawing/2014/main" id="{5E27E53D-C723-954B-93D5-73874DBDFD9D}"/>
                </a:ext>
              </a:extLst>
            </p:cNvPr>
            <p:cNvSpPr/>
            <p:nvPr/>
          </p:nvSpPr>
          <p:spPr>
            <a:xfrm>
              <a:off x="7365294" y="2336938"/>
              <a:ext cx="328385" cy="2041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9" name="Rectangle 68">
              <a:extLst>
                <a:ext uri="{FF2B5EF4-FFF2-40B4-BE49-F238E27FC236}">
                  <a16:creationId xmlns:a16="http://schemas.microsoft.com/office/drawing/2014/main" id="{66B939EC-DE7B-594B-9218-295C0B313C07}"/>
                </a:ext>
              </a:extLst>
            </p:cNvPr>
            <p:cNvSpPr/>
            <p:nvPr/>
          </p:nvSpPr>
          <p:spPr>
            <a:xfrm>
              <a:off x="7693679" y="2679574"/>
              <a:ext cx="227155" cy="2041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0" name="Rectangle 69">
              <a:extLst>
                <a:ext uri="{FF2B5EF4-FFF2-40B4-BE49-F238E27FC236}">
                  <a16:creationId xmlns:a16="http://schemas.microsoft.com/office/drawing/2014/main" id="{488B3B5F-4657-964C-B314-1D434DA166E7}"/>
                </a:ext>
              </a:extLst>
            </p:cNvPr>
            <p:cNvSpPr/>
            <p:nvPr/>
          </p:nvSpPr>
          <p:spPr>
            <a:xfrm>
              <a:off x="7365294" y="2990112"/>
              <a:ext cx="227155" cy="2041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1" name="TextBox 70">
            <a:extLst>
              <a:ext uri="{FF2B5EF4-FFF2-40B4-BE49-F238E27FC236}">
                <a16:creationId xmlns:a16="http://schemas.microsoft.com/office/drawing/2014/main" id="{7680EE60-61ED-5B43-8FDD-552510E062F3}"/>
              </a:ext>
            </a:extLst>
          </p:cNvPr>
          <p:cNvSpPr txBox="1"/>
          <p:nvPr/>
        </p:nvSpPr>
        <p:spPr>
          <a:xfrm>
            <a:off x="642633" y="1593743"/>
            <a:ext cx="2540092" cy="523220"/>
          </a:xfrm>
          <a:prstGeom prst="rect">
            <a:avLst/>
          </a:prstGeom>
          <a:noFill/>
        </p:spPr>
        <p:txBody>
          <a:bodyPr wrap="square" rtlCol="0">
            <a:spAutoFit/>
          </a:bodyPr>
          <a:lstStyle/>
          <a:p>
            <a:pPr algn="ctr"/>
            <a:r>
              <a:rPr lang="en-US" sz="1400" b="1" dirty="0">
                <a:latin typeface="Helvetica" pitchFamily="2" charset="0"/>
              </a:rPr>
              <a:t>Model of transcription dynamic</a:t>
            </a:r>
          </a:p>
        </p:txBody>
      </p:sp>
      <p:sp>
        <p:nvSpPr>
          <p:cNvPr id="72" name="Rounded Rectangle 71">
            <a:extLst>
              <a:ext uri="{FF2B5EF4-FFF2-40B4-BE49-F238E27FC236}">
                <a16:creationId xmlns:a16="http://schemas.microsoft.com/office/drawing/2014/main" id="{C3AD5A72-0919-344B-BFEF-40658A7E535B}"/>
              </a:ext>
            </a:extLst>
          </p:cNvPr>
          <p:cNvSpPr/>
          <p:nvPr/>
        </p:nvSpPr>
        <p:spPr>
          <a:xfrm>
            <a:off x="3510117" y="1939270"/>
            <a:ext cx="3060544" cy="2989897"/>
          </a:xfrm>
          <a:prstGeom prst="roundRect">
            <a:avLst>
              <a:gd name="adj" fmla="val 5070"/>
            </a:avLst>
          </a:prstGeom>
          <a:noFill/>
          <a:ln>
            <a:solidFill>
              <a:schemeClr val="bg1">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ounded Rectangle 72">
            <a:extLst>
              <a:ext uri="{FF2B5EF4-FFF2-40B4-BE49-F238E27FC236}">
                <a16:creationId xmlns:a16="http://schemas.microsoft.com/office/drawing/2014/main" id="{87808254-25B7-B849-A3C5-90144A13CE5C}"/>
              </a:ext>
            </a:extLst>
          </p:cNvPr>
          <p:cNvSpPr/>
          <p:nvPr/>
        </p:nvSpPr>
        <p:spPr>
          <a:xfrm>
            <a:off x="6880729" y="1212879"/>
            <a:ext cx="4064819" cy="2548711"/>
          </a:xfrm>
          <a:prstGeom prst="roundRect">
            <a:avLst>
              <a:gd name="adj" fmla="val 5070"/>
            </a:avLst>
          </a:prstGeom>
          <a:noFill/>
          <a:ln>
            <a:solidFill>
              <a:schemeClr val="bg1">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ounded Rectangle 73">
            <a:extLst>
              <a:ext uri="{FF2B5EF4-FFF2-40B4-BE49-F238E27FC236}">
                <a16:creationId xmlns:a16="http://schemas.microsoft.com/office/drawing/2014/main" id="{7A61044D-FB21-8D45-9BF5-E86BD3499EF0}"/>
              </a:ext>
            </a:extLst>
          </p:cNvPr>
          <p:cNvSpPr/>
          <p:nvPr/>
        </p:nvSpPr>
        <p:spPr>
          <a:xfrm>
            <a:off x="6880729" y="4196413"/>
            <a:ext cx="4064819" cy="1687353"/>
          </a:xfrm>
          <a:prstGeom prst="roundRect">
            <a:avLst>
              <a:gd name="adj" fmla="val 5070"/>
            </a:avLst>
          </a:prstGeom>
          <a:noFill/>
          <a:ln>
            <a:solidFill>
              <a:schemeClr val="bg1">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988053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BC886-C1F4-7447-BC32-C31EDE25C371}"/>
              </a:ext>
            </a:extLst>
          </p:cNvPr>
          <p:cNvSpPr>
            <a:spLocks noGrp="1"/>
          </p:cNvSpPr>
          <p:nvPr>
            <p:ph type="title"/>
          </p:nvPr>
        </p:nvSpPr>
        <p:spPr/>
        <p:txBody>
          <a:bodyPr>
            <a:noAutofit/>
          </a:bodyPr>
          <a:lstStyle/>
          <a:p>
            <a:r>
              <a:rPr lang="en-US" sz="2400" dirty="0"/>
              <a:t>The similarity of the extrapolated cell states to cells in local neighborhood could be visualized as local averaged vector fields</a:t>
            </a:r>
          </a:p>
        </p:txBody>
      </p:sp>
      <p:pic>
        <p:nvPicPr>
          <p:cNvPr id="3" name="Picture 2">
            <a:extLst>
              <a:ext uri="{FF2B5EF4-FFF2-40B4-BE49-F238E27FC236}">
                <a16:creationId xmlns:a16="http://schemas.microsoft.com/office/drawing/2014/main" id="{8B4A6355-099E-0C44-B758-9D504D1918A1}"/>
              </a:ext>
            </a:extLst>
          </p:cNvPr>
          <p:cNvPicPr>
            <a:picLocks noChangeAspect="1"/>
          </p:cNvPicPr>
          <p:nvPr/>
        </p:nvPicPr>
        <p:blipFill rotWithShape="1">
          <a:blip r:embed="rId2">
            <a:lum bright="70000" contrast="-70000"/>
          </a:blip>
          <a:srcRect t="10840"/>
          <a:stretch/>
        </p:blipFill>
        <p:spPr>
          <a:xfrm>
            <a:off x="3174577" y="1148273"/>
            <a:ext cx="5802276" cy="5344602"/>
          </a:xfrm>
          <a:prstGeom prst="rect">
            <a:avLst/>
          </a:prstGeom>
        </p:spPr>
      </p:pic>
      <p:sp>
        <p:nvSpPr>
          <p:cNvPr id="4" name="Oval 3">
            <a:extLst>
              <a:ext uri="{FF2B5EF4-FFF2-40B4-BE49-F238E27FC236}">
                <a16:creationId xmlns:a16="http://schemas.microsoft.com/office/drawing/2014/main" id="{EA1D8E54-95AA-884A-A471-94049C4EDC99}"/>
              </a:ext>
            </a:extLst>
          </p:cNvPr>
          <p:cNvSpPr/>
          <p:nvPr/>
        </p:nvSpPr>
        <p:spPr>
          <a:xfrm>
            <a:off x="4866968" y="4542503"/>
            <a:ext cx="147484" cy="147484"/>
          </a:xfrm>
          <a:prstGeom prst="ellipse">
            <a:avLst/>
          </a:prstGeom>
          <a:solidFill>
            <a:schemeClr val="accent2"/>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C4DB1EE2-DBB5-CC45-85AC-3CB5A5168217}"/>
              </a:ext>
            </a:extLst>
          </p:cNvPr>
          <p:cNvSpPr/>
          <p:nvPr/>
        </p:nvSpPr>
        <p:spPr>
          <a:xfrm>
            <a:off x="5402826" y="4055806"/>
            <a:ext cx="147484" cy="147484"/>
          </a:xfrm>
          <a:prstGeom prst="ellipse">
            <a:avLst/>
          </a:prstGeom>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a:extLst>
              <a:ext uri="{FF2B5EF4-FFF2-40B4-BE49-F238E27FC236}">
                <a16:creationId xmlns:a16="http://schemas.microsoft.com/office/drawing/2014/main" id="{D66875E1-71EF-D74F-B969-9277ECD005DC}"/>
              </a:ext>
            </a:extLst>
          </p:cNvPr>
          <p:cNvCxnSpPr>
            <a:cxnSpLocks/>
          </p:cNvCxnSpPr>
          <p:nvPr/>
        </p:nvCxnSpPr>
        <p:spPr>
          <a:xfrm flipV="1">
            <a:off x="5058383" y="4203291"/>
            <a:ext cx="344443" cy="339212"/>
          </a:xfrm>
          <a:prstGeom prst="straightConnector1">
            <a:avLst/>
          </a:prstGeom>
          <a:ln w="571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302A3D4-DB9B-4548-86D0-B935BD45BF93}"/>
              </a:ext>
            </a:extLst>
          </p:cNvPr>
          <p:cNvSpPr txBox="1"/>
          <p:nvPr/>
        </p:nvSpPr>
        <p:spPr>
          <a:xfrm>
            <a:off x="5402826" y="4578485"/>
            <a:ext cx="1886434" cy="646331"/>
          </a:xfrm>
          <a:prstGeom prst="rect">
            <a:avLst/>
          </a:prstGeom>
          <a:noFill/>
        </p:spPr>
        <p:txBody>
          <a:bodyPr wrap="square" rtlCol="0">
            <a:spAutoFit/>
          </a:bodyPr>
          <a:lstStyle/>
          <a:p>
            <a:r>
              <a:rPr lang="en-US" sz="1200" dirty="0">
                <a:latin typeface="Helvetica" pitchFamily="2" charset="0"/>
              </a:rPr>
              <a:t>This neighbor cell matches orange cell’s predicted future state.  </a:t>
            </a:r>
          </a:p>
        </p:txBody>
      </p:sp>
    </p:spTree>
    <p:extLst>
      <p:ext uri="{BB962C8B-B14F-4D97-AF65-F5344CB8AC3E}">
        <p14:creationId xmlns:p14="http://schemas.microsoft.com/office/powerpoint/2010/main" val="974149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8C076-0D53-E344-BFCE-02393C205066}"/>
              </a:ext>
            </a:extLst>
          </p:cNvPr>
          <p:cNvSpPr>
            <a:spLocks noGrp="1"/>
          </p:cNvSpPr>
          <p:nvPr>
            <p:ph type="title"/>
          </p:nvPr>
        </p:nvSpPr>
        <p:spPr>
          <a:xfrm>
            <a:off x="838200" y="365125"/>
            <a:ext cx="6101615" cy="624579"/>
          </a:xfrm>
        </p:spPr>
        <p:txBody>
          <a:bodyPr>
            <a:noAutofit/>
          </a:bodyPr>
          <a:lstStyle/>
          <a:p>
            <a:r>
              <a:rPr lang="en-US" sz="2400" dirty="0"/>
              <a:t>10X genomic workflow sequences only the mRNA 3’ ends. Thus, only limited splicing information is used in the velocity analysis.</a:t>
            </a:r>
          </a:p>
        </p:txBody>
      </p:sp>
      <p:pic>
        <p:nvPicPr>
          <p:cNvPr id="3" name="Picture 2">
            <a:extLst>
              <a:ext uri="{FF2B5EF4-FFF2-40B4-BE49-F238E27FC236}">
                <a16:creationId xmlns:a16="http://schemas.microsoft.com/office/drawing/2014/main" id="{AB0344DA-F017-9D40-8D7F-4A8FF09DD658}"/>
              </a:ext>
            </a:extLst>
          </p:cNvPr>
          <p:cNvPicPr>
            <a:picLocks noChangeAspect="1"/>
          </p:cNvPicPr>
          <p:nvPr/>
        </p:nvPicPr>
        <p:blipFill>
          <a:blip r:embed="rId3"/>
          <a:stretch>
            <a:fillRect/>
          </a:stretch>
        </p:blipFill>
        <p:spPr>
          <a:xfrm>
            <a:off x="2189765" y="4176728"/>
            <a:ext cx="3323695" cy="1641581"/>
          </a:xfrm>
          <a:prstGeom prst="rect">
            <a:avLst/>
          </a:prstGeom>
          <a:ln>
            <a:solidFill>
              <a:schemeClr val="bg1">
                <a:lumMod val="50000"/>
              </a:schemeClr>
            </a:solidFill>
          </a:ln>
        </p:spPr>
      </p:pic>
      <p:pic>
        <p:nvPicPr>
          <p:cNvPr id="4" name="Picture 3">
            <a:extLst>
              <a:ext uri="{FF2B5EF4-FFF2-40B4-BE49-F238E27FC236}">
                <a16:creationId xmlns:a16="http://schemas.microsoft.com/office/drawing/2014/main" id="{9CEB8B66-F7B4-8243-A956-AC2198ED1548}"/>
              </a:ext>
            </a:extLst>
          </p:cNvPr>
          <p:cNvPicPr>
            <a:picLocks noChangeAspect="1"/>
          </p:cNvPicPr>
          <p:nvPr/>
        </p:nvPicPr>
        <p:blipFill>
          <a:blip r:embed="rId4"/>
          <a:stretch>
            <a:fillRect/>
          </a:stretch>
        </p:blipFill>
        <p:spPr>
          <a:xfrm>
            <a:off x="2189765" y="1965514"/>
            <a:ext cx="3250922" cy="1702022"/>
          </a:xfrm>
          <a:prstGeom prst="rect">
            <a:avLst/>
          </a:prstGeom>
        </p:spPr>
      </p:pic>
      <p:cxnSp>
        <p:nvCxnSpPr>
          <p:cNvPr id="6" name="Straight Connector 5">
            <a:extLst>
              <a:ext uri="{FF2B5EF4-FFF2-40B4-BE49-F238E27FC236}">
                <a16:creationId xmlns:a16="http://schemas.microsoft.com/office/drawing/2014/main" id="{639C5658-41DC-0B47-B9E4-61A0F468F10D}"/>
              </a:ext>
            </a:extLst>
          </p:cNvPr>
          <p:cNvCxnSpPr/>
          <p:nvPr/>
        </p:nvCxnSpPr>
        <p:spPr>
          <a:xfrm flipH="1">
            <a:off x="2189765" y="3317673"/>
            <a:ext cx="449169" cy="8566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472B29BB-BED3-734B-88B7-AFE32E94C4DA}"/>
              </a:ext>
            </a:extLst>
          </p:cNvPr>
          <p:cNvCxnSpPr>
            <a:cxnSpLocks/>
          </p:cNvCxnSpPr>
          <p:nvPr/>
        </p:nvCxnSpPr>
        <p:spPr>
          <a:xfrm>
            <a:off x="2638934" y="3315267"/>
            <a:ext cx="2874526" cy="8590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405E13A3-62E6-B94E-A3B1-082DE786A786}"/>
              </a:ext>
            </a:extLst>
          </p:cNvPr>
          <p:cNvPicPr>
            <a:picLocks noChangeAspect="1"/>
          </p:cNvPicPr>
          <p:nvPr/>
        </p:nvPicPr>
        <p:blipFill rotWithShape="1">
          <a:blip r:embed="rId5"/>
          <a:srcRect l="2712" t="7642" r="2840" b="5828"/>
          <a:stretch/>
        </p:blipFill>
        <p:spPr>
          <a:xfrm>
            <a:off x="7638451" y="0"/>
            <a:ext cx="4417995" cy="3725520"/>
          </a:xfrm>
          <a:prstGeom prst="rect">
            <a:avLst/>
          </a:prstGeom>
        </p:spPr>
      </p:pic>
      <p:pic>
        <p:nvPicPr>
          <p:cNvPr id="11" name="Picture 10">
            <a:extLst>
              <a:ext uri="{FF2B5EF4-FFF2-40B4-BE49-F238E27FC236}">
                <a16:creationId xmlns:a16="http://schemas.microsoft.com/office/drawing/2014/main" id="{C248B414-CF6E-A04F-94BC-82495BE77F9C}"/>
              </a:ext>
            </a:extLst>
          </p:cNvPr>
          <p:cNvPicPr>
            <a:picLocks noChangeAspect="1"/>
          </p:cNvPicPr>
          <p:nvPr/>
        </p:nvPicPr>
        <p:blipFill rotWithShape="1">
          <a:blip r:embed="rId6"/>
          <a:srcRect b="36659"/>
          <a:stretch/>
        </p:blipFill>
        <p:spPr>
          <a:xfrm>
            <a:off x="8038462" y="4504697"/>
            <a:ext cx="3515928" cy="1313612"/>
          </a:xfrm>
          <a:prstGeom prst="rect">
            <a:avLst/>
          </a:prstGeom>
        </p:spPr>
      </p:pic>
      <p:pic>
        <p:nvPicPr>
          <p:cNvPr id="12" name="Picture 11">
            <a:extLst>
              <a:ext uri="{FF2B5EF4-FFF2-40B4-BE49-F238E27FC236}">
                <a16:creationId xmlns:a16="http://schemas.microsoft.com/office/drawing/2014/main" id="{7842997B-C52F-D64F-A76C-921688857D07}"/>
              </a:ext>
            </a:extLst>
          </p:cNvPr>
          <p:cNvPicPr>
            <a:picLocks noChangeAspect="1"/>
          </p:cNvPicPr>
          <p:nvPr/>
        </p:nvPicPr>
        <p:blipFill rotWithShape="1">
          <a:blip r:embed="rId6"/>
          <a:srcRect t="44755" b="1"/>
          <a:stretch/>
        </p:blipFill>
        <p:spPr>
          <a:xfrm>
            <a:off x="8039134" y="5466546"/>
            <a:ext cx="3517339" cy="1146175"/>
          </a:xfrm>
          <a:prstGeom prst="rect">
            <a:avLst/>
          </a:prstGeom>
        </p:spPr>
      </p:pic>
      <p:sp>
        <p:nvSpPr>
          <p:cNvPr id="13" name="TextBox 12">
            <a:extLst>
              <a:ext uri="{FF2B5EF4-FFF2-40B4-BE49-F238E27FC236}">
                <a16:creationId xmlns:a16="http://schemas.microsoft.com/office/drawing/2014/main" id="{2DC1123D-0AC4-2B40-93F2-784D648FE246}"/>
              </a:ext>
            </a:extLst>
          </p:cNvPr>
          <p:cNvSpPr txBox="1"/>
          <p:nvPr/>
        </p:nvSpPr>
        <p:spPr>
          <a:xfrm>
            <a:off x="9589757" y="3937092"/>
            <a:ext cx="2382683" cy="307777"/>
          </a:xfrm>
          <a:prstGeom prst="rect">
            <a:avLst/>
          </a:prstGeom>
          <a:noFill/>
        </p:spPr>
        <p:txBody>
          <a:bodyPr wrap="square" rtlCol="0">
            <a:spAutoFit/>
          </a:bodyPr>
          <a:lstStyle/>
          <a:p>
            <a:pPr algn="ctr"/>
            <a:r>
              <a:rPr lang="en-US" sz="1400" dirty="0">
                <a:latin typeface="Helvetica" pitchFamily="2" charset="0"/>
              </a:rPr>
              <a:t>cDNA amplification</a:t>
            </a:r>
          </a:p>
        </p:txBody>
      </p:sp>
      <p:cxnSp>
        <p:nvCxnSpPr>
          <p:cNvPr id="15" name="Straight Arrow Connector 14">
            <a:extLst>
              <a:ext uri="{FF2B5EF4-FFF2-40B4-BE49-F238E27FC236}">
                <a16:creationId xmlns:a16="http://schemas.microsoft.com/office/drawing/2014/main" id="{FDB62859-541D-9B47-9B79-3FF7BA344EE9}"/>
              </a:ext>
            </a:extLst>
          </p:cNvPr>
          <p:cNvCxnSpPr/>
          <p:nvPr/>
        </p:nvCxnSpPr>
        <p:spPr>
          <a:xfrm>
            <a:off x="9847448" y="3869884"/>
            <a:ext cx="0" cy="37498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153601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B942B-C71D-BB4B-80AF-AFA1C1B176B3}"/>
              </a:ext>
            </a:extLst>
          </p:cNvPr>
          <p:cNvSpPr>
            <a:spLocks noGrp="1"/>
          </p:cNvSpPr>
          <p:nvPr>
            <p:ph type="title"/>
          </p:nvPr>
        </p:nvSpPr>
        <p:spPr/>
        <p:txBody>
          <a:bodyPr>
            <a:normAutofit/>
          </a:bodyPr>
          <a:lstStyle/>
          <a:p>
            <a:r>
              <a:rPr lang="en-US" sz="2400" dirty="0"/>
              <a:t>Analysis of the BM-32 samples</a:t>
            </a:r>
          </a:p>
        </p:txBody>
      </p:sp>
      <p:sp>
        <p:nvSpPr>
          <p:cNvPr id="3" name="Content Placeholder 2">
            <a:extLst>
              <a:ext uri="{FF2B5EF4-FFF2-40B4-BE49-F238E27FC236}">
                <a16:creationId xmlns:a16="http://schemas.microsoft.com/office/drawing/2014/main" id="{97324C01-CAE5-414E-A48F-BFB6313A339A}"/>
              </a:ext>
            </a:extLst>
          </p:cNvPr>
          <p:cNvSpPr>
            <a:spLocks noGrp="1"/>
          </p:cNvSpPr>
          <p:nvPr>
            <p:ph idx="1"/>
          </p:nvPr>
        </p:nvSpPr>
        <p:spPr/>
        <p:txBody>
          <a:bodyPr>
            <a:normAutofit/>
          </a:bodyPr>
          <a:lstStyle/>
          <a:p>
            <a:pPr marL="457200" indent="-457200">
              <a:buFont typeface="+mj-lt"/>
              <a:buAutoNum type="arabicPeriod"/>
            </a:pPr>
            <a:r>
              <a:rPr lang="en-US" sz="2000" dirty="0"/>
              <a:t>Re-alignment of sequencing results to capture both spliced and un-spliced information</a:t>
            </a:r>
            <a:br>
              <a:rPr lang="en-US" sz="2000" dirty="0"/>
            </a:br>
            <a:r>
              <a:rPr lang="en-US" sz="2000" dirty="0"/>
              <a:t>(HPCC)</a:t>
            </a:r>
          </a:p>
          <a:p>
            <a:pPr marL="457200" indent="-457200">
              <a:buFont typeface="+mj-lt"/>
              <a:buAutoNum type="arabicPeriod"/>
            </a:pPr>
            <a:r>
              <a:rPr lang="en-US" sz="2000" dirty="0"/>
              <a:t>Velocity analysis and visualization (R)</a:t>
            </a:r>
          </a:p>
          <a:p>
            <a:pPr lvl="1"/>
            <a:r>
              <a:rPr lang="en-US" sz="1600" dirty="0"/>
              <a:t>BMY</a:t>
            </a:r>
          </a:p>
          <a:p>
            <a:pPr lvl="1"/>
            <a:r>
              <a:rPr lang="en-US" sz="1600" dirty="0"/>
              <a:t>BMR</a:t>
            </a:r>
          </a:p>
          <a:p>
            <a:pPr lvl="1"/>
            <a:r>
              <a:rPr lang="en-US" sz="1600" dirty="0"/>
              <a:t>BMS</a:t>
            </a:r>
          </a:p>
          <a:p>
            <a:pPr lvl="1"/>
            <a:r>
              <a:rPr lang="en-US" sz="1600" dirty="0"/>
              <a:t>BMY+BMR</a:t>
            </a:r>
          </a:p>
          <a:p>
            <a:pPr lvl="1"/>
            <a:endParaRPr lang="en-US" sz="1600" dirty="0"/>
          </a:p>
          <a:p>
            <a:pPr marL="457200" lvl="1" indent="0">
              <a:buNone/>
            </a:pPr>
            <a:r>
              <a:rPr lang="en-US" sz="1600" dirty="0"/>
              <a:t>* Analysis included only cells defined in Iteration 3, </a:t>
            </a:r>
            <a:r>
              <a:rPr lang="en-US" sz="1600" dirty="0" err="1"/>
              <a:t>min.feature</a:t>
            </a:r>
            <a:r>
              <a:rPr lang="en-US" sz="1600" dirty="0"/>
              <a:t>=2000 analysis.</a:t>
            </a:r>
          </a:p>
          <a:p>
            <a:pPr marL="457200" lvl="1" indent="0">
              <a:buNone/>
            </a:pPr>
            <a:r>
              <a:rPr lang="en-US" sz="1600" dirty="0"/>
              <a:t>** BMY + BMR analysis was reaching the limit of my laptop workstation.   </a:t>
            </a:r>
          </a:p>
        </p:txBody>
      </p:sp>
    </p:spTree>
    <p:extLst>
      <p:ext uri="{BB962C8B-B14F-4D97-AF65-F5344CB8AC3E}">
        <p14:creationId xmlns:p14="http://schemas.microsoft.com/office/powerpoint/2010/main" val="37917357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lveticaTemplate_wide" id="{3D5347D8-9817-2F41-A463-3BB0B68C5A21}" vid="{3119F4E1-E0B2-A44B-B788-CD71404E33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25657</TotalTime>
  <Words>857</Words>
  <Application>Microsoft Macintosh PowerPoint</Application>
  <PresentationFormat>Widescreen</PresentationFormat>
  <Paragraphs>92</Paragraphs>
  <Slides>16</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Helvetica</vt:lpstr>
      <vt:lpstr>Office Theme</vt:lpstr>
      <vt:lpstr>RNA velocity analysis of the BM-32 samples</vt:lpstr>
      <vt:lpstr>Trajectory analysis of scRNA-seq results may provide further insight into the cell movement, development</vt:lpstr>
      <vt:lpstr>Trajectory inferences </vt:lpstr>
      <vt:lpstr>Approaches for inferring directionality and dynamics in trajectories  </vt:lpstr>
      <vt:lpstr>RNA velocity exploits underlying molecular kinetics to predict gene expression changes in cells</vt:lpstr>
      <vt:lpstr>The balance of un-spliced and spliced mRNA abundance is an indicator of the future state of mature mRNA abundance, and thus the future state of the cell.</vt:lpstr>
      <vt:lpstr>The similarity of the extrapolated cell states to cells in local neighborhood could be visualized as local averaged vector fields</vt:lpstr>
      <vt:lpstr>10X genomic workflow sequences only the mRNA 3’ ends. Thus, only limited splicing information is used in the velocity analysis.</vt:lpstr>
      <vt:lpstr>Analysis of the BM-32 samples</vt:lpstr>
      <vt:lpstr>BMR-32</vt:lpstr>
      <vt:lpstr>BMY-32</vt:lpstr>
      <vt:lpstr>BMS-32</vt:lpstr>
      <vt:lpstr>BMY+BMR</vt:lpstr>
      <vt:lpstr>Selected genes in current UMAP projection</vt:lpstr>
      <vt:lpstr>Cell cycle?</vt:lpstr>
      <vt:lpstr>Discussion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Lab meeting update</dc:title>
  <dc:creator>Yang, Zinger</dc:creator>
  <cp:lastModifiedBy>Yang Loureiro, Zinger</cp:lastModifiedBy>
  <cp:revision>174</cp:revision>
  <dcterms:created xsi:type="dcterms:W3CDTF">2021-02-12T00:35:46Z</dcterms:created>
  <dcterms:modified xsi:type="dcterms:W3CDTF">2021-10-12T22:54:03Z</dcterms:modified>
</cp:coreProperties>
</file>